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22" autoAdjust="0"/>
    <p:restoredTop sz="94660"/>
  </p:normalViewPr>
  <p:slideViewPr>
    <p:cSldViewPr snapToGrid="0">
      <p:cViewPr varScale="1">
        <p:scale>
          <a:sx n="113" d="100"/>
          <a:sy n="113" d="100"/>
        </p:scale>
        <p:origin x="70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4BA3DA95-9273-4C5E-95AC-DCEC64A1DA78}" type="datetimeFigureOut">
              <a:rPr lang="tr-TR" smtClean="0"/>
              <a:t>10.07.2023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97BD64D-6C53-4C65-BF55-4D9E1DE05C03}" type="slidenum">
              <a:rPr lang="tr-TR" smtClean="0"/>
              <a:t>‹#›</a:t>
            </a:fld>
            <a:endParaRPr lang="tr-TR"/>
          </a:p>
        </p:txBody>
      </p:sp>
    </p:spTree>
    <p:extLst>
      <p:ext uri="{BB962C8B-B14F-4D97-AF65-F5344CB8AC3E}">
        <p14:creationId xmlns:p14="http://schemas.microsoft.com/office/powerpoint/2010/main" val="1704196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BA3DA95-9273-4C5E-95AC-DCEC64A1DA78}" type="datetimeFigureOut">
              <a:rPr lang="tr-TR" smtClean="0"/>
              <a:t>10.07.2023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97BD64D-6C53-4C65-BF55-4D9E1DE05C03}" type="slidenum">
              <a:rPr lang="tr-TR" smtClean="0"/>
              <a:t>‹#›</a:t>
            </a:fld>
            <a:endParaRPr lang="tr-TR"/>
          </a:p>
        </p:txBody>
      </p:sp>
    </p:spTree>
    <p:extLst>
      <p:ext uri="{BB962C8B-B14F-4D97-AF65-F5344CB8AC3E}">
        <p14:creationId xmlns:p14="http://schemas.microsoft.com/office/powerpoint/2010/main" val="1728192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BA3DA95-9273-4C5E-95AC-DCEC64A1DA78}" type="datetimeFigureOut">
              <a:rPr lang="tr-TR" smtClean="0"/>
              <a:t>10.07.2023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97BD64D-6C53-4C65-BF55-4D9E1DE05C03}" type="slidenum">
              <a:rPr lang="tr-TR" smtClean="0"/>
              <a:t>‹#›</a:t>
            </a:fld>
            <a:endParaRPr lang="tr-TR"/>
          </a:p>
        </p:txBody>
      </p:sp>
    </p:spTree>
    <p:extLst>
      <p:ext uri="{BB962C8B-B14F-4D97-AF65-F5344CB8AC3E}">
        <p14:creationId xmlns:p14="http://schemas.microsoft.com/office/powerpoint/2010/main" val="3903218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BA3DA95-9273-4C5E-95AC-DCEC64A1DA78}" type="datetimeFigureOut">
              <a:rPr lang="tr-TR" smtClean="0"/>
              <a:t>10.07.2023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97BD64D-6C53-4C65-BF55-4D9E1DE05C03}" type="slidenum">
              <a:rPr lang="tr-TR" smtClean="0"/>
              <a:t>‹#›</a:t>
            </a:fld>
            <a:endParaRPr lang="tr-TR"/>
          </a:p>
        </p:txBody>
      </p:sp>
    </p:spTree>
    <p:extLst>
      <p:ext uri="{BB962C8B-B14F-4D97-AF65-F5344CB8AC3E}">
        <p14:creationId xmlns:p14="http://schemas.microsoft.com/office/powerpoint/2010/main" val="1823660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4BA3DA95-9273-4C5E-95AC-DCEC64A1DA78}" type="datetimeFigureOut">
              <a:rPr lang="tr-TR" smtClean="0"/>
              <a:t>10.07.2023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97BD64D-6C53-4C65-BF55-4D9E1DE05C03}" type="slidenum">
              <a:rPr lang="tr-TR" smtClean="0"/>
              <a:t>‹#›</a:t>
            </a:fld>
            <a:endParaRPr lang="tr-TR"/>
          </a:p>
        </p:txBody>
      </p:sp>
    </p:spTree>
    <p:extLst>
      <p:ext uri="{BB962C8B-B14F-4D97-AF65-F5344CB8AC3E}">
        <p14:creationId xmlns:p14="http://schemas.microsoft.com/office/powerpoint/2010/main" val="360869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4BA3DA95-9273-4C5E-95AC-DCEC64A1DA78}" type="datetimeFigureOut">
              <a:rPr lang="tr-TR" smtClean="0"/>
              <a:t>10.07.2023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97BD64D-6C53-4C65-BF55-4D9E1DE05C03}" type="slidenum">
              <a:rPr lang="tr-TR" smtClean="0"/>
              <a:t>‹#›</a:t>
            </a:fld>
            <a:endParaRPr lang="tr-TR"/>
          </a:p>
        </p:txBody>
      </p:sp>
    </p:spTree>
    <p:extLst>
      <p:ext uri="{BB962C8B-B14F-4D97-AF65-F5344CB8AC3E}">
        <p14:creationId xmlns:p14="http://schemas.microsoft.com/office/powerpoint/2010/main" val="3082186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4BA3DA95-9273-4C5E-95AC-DCEC64A1DA78}" type="datetimeFigureOut">
              <a:rPr lang="tr-TR" smtClean="0"/>
              <a:t>10.07.2023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97BD64D-6C53-4C65-BF55-4D9E1DE05C03}" type="slidenum">
              <a:rPr lang="tr-TR" smtClean="0"/>
              <a:t>‹#›</a:t>
            </a:fld>
            <a:endParaRPr lang="tr-TR"/>
          </a:p>
        </p:txBody>
      </p:sp>
    </p:spTree>
    <p:extLst>
      <p:ext uri="{BB962C8B-B14F-4D97-AF65-F5344CB8AC3E}">
        <p14:creationId xmlns:p14="http://schemas.microsoft.com/office/powerpoint/2010/main" val="3484347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4BA3DA95-9273-4C5E-95AC-DCEC64A1DA78}" type="datetimeFigureOut">
              <a:rPr lang="tr-TR" smtClean="0"/>
              <a:t>10.07.2023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97BD64D-6C53-4C65-BF55-4D9E1DE05C03}" type="slidenum">
              <a:rPr lang="tr-TR" smtClean="0"/>
              <a:t>‹#›</a:t>
            </a:fld>
            <a:endParaRPr lang="tr-TR"/>
          </a:p>
        </p:txBody>
      </p:sp>
    </p:spTree>
    <p:extLst>
      <p:ext uri="{BB962C8B-B14F-4D97-AF65-F5344CB8AC3E}">
        <p14:creationId xmlns:p14="http://schemas.microsoft.com/office/powerpoint/2010/main" val="2760097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BA3DA95-9273-4C5E-95AC-DCEC64A1DA78}" type="datetimeFigureOut">
              <a:rPr lang="tr-TR" smtClean="0"/>
              <a:t>10.07.2023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97BD64D-6C53-4C65-BF55-4D9E1DE05C03}" type="slidenum">
              <a:rPr lang="tr-TR" smtClean="0"/>
              <a:t>‹#›</a:t>
            </a:fld>
            <a:endParaRPr lang="tr-TR"/>
          </a:p>
        </p:txBody>
      </p:sp>
    </p:spTree>
    <p:extLst>
      <p:ext uri="{BB962C8B-B14F-4D97-AF65-F5344CB8AC3E}">
        <p14:creationId xmlns:p14="http://schemas.microsoft.com/office/powerpoint/2010/main" val="313403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BA3DA95-9273-4C5E-95AC-DCEC64A1DA78}" type="datetimeFigureOut">
              <a:rPr lang="tr-TR" smtClean="0"/>
              <a:t>10.07.2023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97BD64D-6C53-4C65-BF55-4D9E1DE05C03}" type="slidenum">
              <a:rPr lang="tr-TR" smtClean="0"/>
              <a:t>‹#›</a:t>
            </a:fld>
            <a:endParaRPr lang="tr-TR"/>
          </a:p>
        </p:txBody>
      </p:sp>
    </p:spTree>
    <p:extLst>
      <p:ext uri="{BB962C8B-B14F-4D97-AF65-F5344CB8AC3E}">
        <p14:creationId xmlns:p14="http://schemas.microsoft.com/office/powerpoint/2010/main" val="3883534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BA3DA95-9273-4C5E-95AC-DCEC64A1DA78}" type="datetimeFigureOut">
              <a:rPr lang="tr-TR" smtClean="0"/>
              <a:t>10.07.2023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97BD64D-6C53-4C65-BF55-4D9E1DE05C03}" type="slidenum">
              <a:rPr lang="tr-TR" smtClean="0"/>
              <a:t>‹#›</a:t>
            </a:fld>
            <a:endParaRPr lang="tr-TR"/>
          </a:p>
        </p:txBody>
      </p:sp>
    </p:spTree>
    <p:extLst>
      <p:ext uri="{BB962C8B-B14F-4D97-AF65-F5344CB8AC3E}">
        <p14:creationId xmlns:p14="http://schemas.microsoft.com/office/powerpoint/2010/main" val="2720088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A3DA95-9273-4C5E-95AC-DCEC64A1DA78}" type="datetimeFigureOut">
              <a:rPr lang="tr-TR" smtClean="0"/>
              <a:t>10.07.2023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7BD64D-6C53-4C65-BF55-4D9E1DE05C03}" type="slidenum">
              <a:rPr lang="tr-TR" smtClean="0"/>
              <a:t>‹#›</a:t>
            </a:fld>
            <a:endParaRPr lang="tr-TR"/>
          </a:p>
        </p:txBody>
      </p:sp>
    </p:spTree>
    <p:extLst>
      <p:ext uri="{BB962C8B-B14F-4D97-AF65-F5344CB8AC3E}">
        <p14:creationId xmlns:p14="http://schemas.microsoft.com/office/powerpoint/2010/main" val="1917841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instagram.com/serverkerimov46/" TargetMode="External"/><Relationship Id="rId13" Type="http://schemas.openxmlformats.org/officeDocument/2006/relationships/hyperlink" Target="https://www.youtube.com/@mrtenore" TargetMode="External"/><Relationship Id="rId18" Type="http://schemas.openxmlformats.org/officeDocument/2006/relationships/hyperlink" Target="https://www.youtube.com/@mucisian1" TargetMode="External"/><Relationship Id="rId3" Type="http://schemas.openxmlformats.org/officeDocument/2006/relationships/hyperlink" Target="https://www.youtube.com/@dusandjordjevic92" TargetMode="External"/><Relationship Id="rId21" Type="http://schemas.openxmlformats.org/officeDocument/2006/relationships/hyperlink" Target="https://www.instagram.com/bandoroll/?fbclid=IwAR2ZYUSNAnYBY_VJQ4HVEt_FbPzrYOTuw2w7LkCYLNhwKN-osoE59Yjft5U" TargetMode="External"/><Relationship Id="rId7" Type="http://schemas.openxmlformats.org/officeDocument/2006/relationships/hyperlink" Target="https://www.youtube.com/watch?v=XZftUh4Rnww" TargetMode="External"/><Relationship Id="rId12" Type="http://schemas.openxmlformats.org/officeDocument/2006/relationships/hyperlink" Target="https://www.youtube.com/@GulcanALTANofficial" TargetMode="External"/><Relationship Id="rId17" Type="http://schemas.openxmlformats.org/officeDocument/2006/relationships/image" Target="../media/image6.png"/><Relationship Id="rId25" Type="http://schemas.openxmlformats.org/officeDocument/2006/relationships/hyperlink" Target="https://www.instagram.com/burakalkani/" TargetMode="External"/><Relationship Id="rId2" Type="http://schemas.openxmlformats.org/officeDocument/2006/relationships/hyperlink" Target="https://www.youtube.com/@ZoltanOroszAccordionist" TargetMode="External"/><Relationship Id="rId16" Type="http://schemas.openxmlformats.org/officeDocument/2006/relationships/hyperlink" Target="https://www.youtube.com/@burak_sendag" TargetMode="External"/><Relationship Id="rId20" Type="http://schemas.openxmlformats.org/officeDocument/2006/relationships/hyperlink" Target="https://www.youtube.com/@bekirsakarya4769" TargetMode="External"/><Relationship Id="rId1" Type="http://schemas.openxmlformats.org/officeDocument/2006/relationships/slideLayout" Target="../slideLayouts/slideLayout2.xml"/><Relationship Id="rId6" Type="http://schemas.openxmlformats.org/officeDocument/2006/relationships/hyperlink" Target="https://www.youtube.com/@subhankocrlisubhankocharli5279" TargetMode="External"/><Relationship Id="rId11" Type="http://schemas.openxmlformats.org/officeDocument/2006/relationships/hyperlink" Target="https://www.youtube.com/@azizalielyagutu/videos" TargetMode="External"/><Relationship Id="rId24" Type="http://schemas.openxmlformats.org/officeDocument/2006/relationships/hyperlink" Target="https://www.youtube.com/results?search_query=Emre+Kuyumcu" TargetMode="External"/><Relationship Id="rId5" Type="http://schemas.openxmlformats.org/officeDocument/2006/relationships/hyperlink" Target="https://www.youtube.com/@ACCDUET" TargetMode="External"/><Relationship Id="rId15" Type="http://schemas.openxmlformats.org/officeDocument/2006/relationships/hyperlink" Target="https://www.youtube.com/@AYDINYAVAS" TargetMode="External"/><Relationship Id="rId23" Type="http://schemas.openxmlformats.org/officeDocument/2006/relationships/hyperlink" Target="https://www.youtube.com/@hionay" TargetMode="External"/><Relationship Id="rId10" Type="http://schemas.openxmlformats.org/officeDocument/2006/relationships/hyperlink" Target="https://www.youtube.com/watch?v=R7kPFu4eb7c" TargetMode="External"/><Relationship Id="rId19" Type="http://schemas.openxmlformats.org/officeDocument/2006/relationships/hyperlink" Target="https://www.youtube.com/watch?v=BhtAgaQQLAU" TargetMode="External"/><Relationship Id="rId4" Type="http://schemas.openxmlformats.org/officeDocument/2006/relationships/hyperlink" Target="https://www.youtube.com/@eglutacco" TargetMode="External"/><Relationship Id="rId9" Type="http://schemas.openxmlformats.org/officeDocument/2006/relationships/hyperlink" Target="https://www.youtube.com/watch?v=ybkMuVk63IY" TargetMode="External"/><Relationship Id="rId14" Type="http://schemas.openxmlformats.org/officeDocument/2006/relationships/hyperlink" Target="https://www.youtube.com/@MuratBalkanOfficial" TargetMode="External"/><Relationship Id="rId22" Type="http://schemas.openxmlformats.org/officeDocument/2006/relationships/hyperlink" Target="https://www.youtube.com/@cengizberku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hyperlink" Target="https://www.okan.edu.tr/duyuru/10033/dunya-akordeon-gunu-etkinligi/" TargetMode="External"/><Relationship Id="rId2" Type="http://schemas.openxmlformats.org/officeDocument/2006/relationships/hyperlink" Target="https://www.atasehir.bel.tr/haber/2-istanbul-uluslararasi-akordeon-festivali-basliyor"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cma-accordions.com/" TargetMode="External"/><Relationship Id="rId4" Type="http://schemas.openxmlformats.org/officeDocument/2006/relationships/hyperlink" Target="https://akorder.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youtube.com/@ACCDUET" TargetMode="External"/><Relationship Id="rId13" Type="http://schemas.openxmlformats.org/officeDocument/2006/relationships/hyperlink" Target="https://www.youtube.com/@mucisian1" TargetMode="External"/><Relationship Id="rId18" Type="http://schemas.openxmlformats.org/officeDocument/2006/relationships/hyperlink" Target="https://www.youtube.com/@cengizberkun" TargetMode="External"/><Relationship Id="rId26" Type="http://schemas.openxmlformats.org/officeDocument/2006/relationships/image" Target="../media/image5.jpeg"/><Relationship Id="rId3" Type="http://schemas.openxmlformats.org/officeDocument/2006/relationships/hyperlink" Target="https://www.youtube.com/@azizalielyagutu/videos" TargetMode="External"/><Relationship Id="rId21" Type="http://schemas.openxmlformats.org/officeDocument/2006/relationships/hyperlink" Target="https://www.instagram.com/burakalkani/" TargetMode="External"/><Relationship Id="rId7" Type="http://schemas.openxmlformats.org/officeDocument/2006/relationships/hyperlink" Target="https://www.youtube.com/@burak_sendag" TargetMode="External"/><Relationship Id="rId12" Type="http://schemas.openxmlformats.org/officeDocument/2006/relationships/hyperlink" Target="https://www.youtube.com/@mrtenore" TargetMode="External"/><Relationship Id="rId17" Type="http://schemas.openxmlformats.org/officeDocument/2006/relationships/hyperlink" Target="https://www.instagram.com/bandoroll/?fbclid=IwAR2ZYUSNAnYBY_VJQ4HVEt_FbPzrYOTuw2w7LkCYLNhwKN-osoE59Yjft5U" TargetMode="External"/><Relationship Id="rId25" Type="http://schemas.openxmlformats.org/officeDocument/2006/relationships/hyperlink" Target="https://www.youtube.com/@D.ErenTorun" TargetMode="External"/><Relationship Id="rId2" Type="http://schemas.openxmlformats.org/officeDocument/2006/relationships/hyperlink" Target="https://www.youtube.com/watch?v=R7kPFu4eb7c" TargetMode="External"/><Relationship Id="rId16" Type="http://schemas.openxmlformats.org/officeDocument/2006/relationships/hyperlink" Target="https://www.facebook.com/yusufeminisevdalinka/videos/1588499067869857" TargetMode="External"/><Relationship Id="rId20" Type="http://schemas.openxmlformats.org/officeDocument/2006/relationships/hyperlink" Target="https://www.youtube.com/results?search_query=Emre+Kuyumcu" TargetMode="External"/><Relationship Id="rId1" Type="http://schemas.openxmlformats.org/officeDocument/2006/relationships/slideLayout" Target="../slideLayouts/slideLayout2.xml"/><Relationship Id="rId6" Type="http://schemas.openxmlformats.org/officeDocument/2006/relationships/hyperlink" Target="https://www.youtube.com/@eglutacco" TargetMode="External"/><Relationship Id="rId11" Type="http://schemas.openxmlformats.org/officeDocument/2006/relationships/hyperlink" Target="https://www.youtube.com/@GulcanALTANofficial" TargetMode="External"/><Relationship Id="rId24" Type="http://schemas.openxmlformats.org/officeDocument/2006/relationships/hyperlink" Target="https://www.youtube.com/channel/UCU6axhIisQwoO2deU45emUg" TargetMode="External"/><Relationship Id="rId5" Type="http://schemas.openxmlformats.org/officeDocument/2006/relationships/hyperlink" Target="https://www.youtube.com/@AYDINYAVAS" TargetMode="External"/><Relationship Id="rId15" Type="http://schemas.openxmlformats.org/officeDocument/2006/relationships/hyperlink" Target="https://www.youtube.com/@bekirsakarya4769" TargetMode="External"/><Relationship Id="rId23" Type="http://schemas.openxmlformats.org/officeDocument/2006/relationships/hyperlink" Target="https://www.youtube.com/channel/UCF1tz0ma9YUUgz1jcMO_V1g" TargetMode="External"/><Relationship Id="rId10" Type="http://schemas.openxmlformats.org/officeDocument/2006/relationships/hyperlink" Target="https://www.youtube.com/@ZoltanOroszAccordionist" TargetMode="External"/><Relationship Id="rId19" Type="http://schemas.openxmlformats.org/officeDocument/2006/relationships/hyperlink" Target="https://www.youtube.com/@hionay" TargetMode="External"/><Relationship Id="rId4" Type="http://schemas.openxmlformats.org/officeDocument/2006/relationships/hyperlink" Target="https://www.youtube.com/@dusandjordjevic92" TargetMode="External"/><Relationship Id="rId9" Type="http://schemas.openxmlformats.org/officeDocument/2006/relationships/hyperlink" Target="https://www.youtube.com/channel/UCbN37VbzBnpp_coE6-fkh2Q" TargetMode="External"/><Relationship Id="rId14" Type="http://schemas.openxmlformats.org/officeDocument/2006/relationships/hyperlink" Target="https://www.youtube.com/WATCH?V=BHTAGAQQLAU" TargetMode="External"/><Relationship Id="rId22" Type="http://schemas.openxmlformats.org/officeDocument/2006/relationships/hyperlink" Target="https://www.youtube.com/@bygarmon"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okan.edu.tr/duyuru/10033/dunya-akordeon-gunu-etkinligi/" TargetMode="External"/><Relationship Id="rId7" Type="http://schemas.openxmlformats.org/officeDocument/2006/relationships/hyperlink" Target="https://www.raumir.com/" TargetMode="External"/><Relationship Id="rId2" Type="http://schemas.openxmlformats.org/officeDocument/2006/relationships/hyperlink" Target="https://www.atasehir.bel.tr/haber/2-istanbul-uluslararasi-akordeon-festivali-basliyor" TargetMode="External"/><Relationship Id="rId1" Type="http://schemas.openxmlformats.org/officeDocument/2006/relationships/slideLayout" Target="../slideLayouts/slideLayout2.xml"/><Relationship Id="rId6" Type="http://schemas.openxmlformats.org/officeDocument/2006/relationships/hyperlink" Target="https://www.istanbulmedikaltermal.com/" TargetMode="External"/><Relationship Id="rId5" Type="http://schemas.openxmlformats.org/officeDocument/2006/relationships/hyperlink" Target="http://www.cma-accordions.com/" TargetMode="External"/><Relationship Id="rId4" Type="http://schemas.openxmlformats.org/officeDocument/2006/relationships/hyperlink" Target="https://akorder.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1" y="3455398"/>
            <a:ext cx="12192000" cy="856838"/>
          </a:xfrm>
          <a:prstGeom prst="rect">
            <a:avLst/>
          </a:prstGeom>
        </p:spPr>
        <p:txBody>
          <a:bodyPr wrap="square">
            <a:spAutoFit/>
          </a:bodyPr>
          <a:lstStyle/>
          <a:p>
            <a:pPr algn="ctr">
              <a:lnSpc>
                <a:spcPct val="107000"/>
              </a:lnSpc>
              <a:spcAft>
                <a:spcPts val="0"/>
              </a:spcAft>
            </a:pPr>
            <a:r>
              <a:rPr lang="tr-TR" sz="2400" b="1" dirty="0">
                <a:solidFill>
                  <a:srgbClr val="808080"/>
                </a:solidFill>
                <a:effectLst/>
                <a:latin typeface="Arial Black" panose="020B0A04020102020204" pitchFamily="34" charset="0"/>
                <a:ea typeface="Calibri" panose="020F0502020204030204" pitchFamily="34" charset="0"/>
                <a:cs typeface="Times New Roman" panose="02020603050405020304" pitchFamily="18" charset="0"/>
              </a:rPr>
              <a:t>3. ULUSLARARASI </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tr-TR" sz="2400" b="1" dirty="0">
                <a:solidFill>
                  <a:srgbClr val="808080"/>
                </a:solidFill>
                <a:effectLst/>
                <a:latin typeface="Arial Black" panose="020B0A04020102020204" pitchFamily="34" charset="0"/>
                <a:ea typeface="Calibri" panose="020F0502020204030204" pitchFamily="34" charset="0"/>
                <a:cs typeface="Times New Roman" panose="02020603050405020304" pitchFamily="18" charset="0"/>
              </a:rPr>
              <a:t>İSTANBUL AKORDEON FESTİVALİ </a:t>
            </a:r>
            <a:endParaRPr lang="tr-TR" sz="2000" b="1" dirty="0"/>
          </a:p>
        </p:txBody>
      </p:sp>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H="1" flipV="1">
            <a:off x="3883520" y="481574"/>
            <a:ext cx="4424960" cy="2759536"/>
          </a:xfrm>
          <a:prstGeom prst="rect">
            <a:avLst/>
          </a:prstGeom>
        </p:spPr>
      </p:pic>
      <p:grpSp>
        <p:nvGrpSpPr>
          <p:cNvPr id="4" name="Grup 3"/>
          <p:cNvGrpSpPr/>
          <p:nvPr/>
        </p:nvGrpSpPr>
        <p:grpSpPr>
          <a:xfrm>
            <a:off x="281596" y="4526524"/>
            <a:ext cx="11628807" cy="1565481"/>
            <a:chOff x="281596" y="4526524"/>
            <a:chExt cx="11628807" cy="1565481"/>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H="1" flipV="1">
              <a:off x="2797275" y="4526524"/>
              <a:ext cx="6597449" cy="1565481"/>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Resim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596" y="4577286"/>
              <a:ext cx="2367406" cy="831551"/>
            </a:xfrm>
            <a:prstGeom prst="rect">
              <a:avLst/>
            </a:prstGeom>
            <a:ln>
              <a:solidFill>
                <a:schemeClr val="bg1"/>
              </a:solidFill>
            </a:ln>
          </p:spPr>
        </p:pic>
        <p:pic>
          <p:nvPicPr>
            <p:cNvPr id="3" name="Resim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42997" y="4563608"/>
              <a:ext cx="2367406" cy="845229"/>
            </a:xfrm>
            <a:prstGeom prst="rect">
              <a:avLst/>
            </a:prstGeom>
            <a:ln>
              <a:solidFill>
                <a:schemeClr val="bg1"/>
              </a:solidFill>
            </a:ln>
          </p:spPr>
        </p:pic>
      </p:grpSp>
    </p:spTree>
    <p:extLst>
      <p:ext uri="{BB962C8B-B14F-4D97-AF65-F5344CB8AC3E}">
        <p14:creationId xmlns:p14="http://schemas.microsoft.com/office/powerpoint/2010/main" val="2924113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402483"/>
            <a:ext cx="12192000" cy="322845"/>
          </a:xfrm>
          <a:prstGeom prst="rect">
            <a:avLst/>
          </a:prstGeom>
        </p:spPr>
        <p:txBody>
          <a:bodyPr wrap="square">
            <a:spAutoFit/>
          </a:bodyPr>
          <a:lstStyle/>
          <a:p>
            <a:pPr marR="599440" algn="ctr">
              <a:lnSpc>
                <a:spcPct val="107000"/>
              </a:lnSpc>
              <a:spcAft>
                <a:spcPts val="0"/>
              </a:spcAft>
            </a:pPr>
            <a:r>
              <a:rPr lang="tr-TR" sz="1400" b="1"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KONSERLERDE NELER VAR? // WHAT'S ON THE CONCERTS? </a:t>
            </a:r>
          </a:p>
        </p:txBody>
      </p:sp>
      <p:sp>
        <p:nvSpPr>
          <p:cNvPr id="5" name="Dikdörtgen 4"/>
          <p:cNvSpPr/>
          <p:nvPr/>
        </p:nvSpPr>
        <p:spPr>
          <a:xfrm>
            <a:off x="497540" y="1056498"/>
            <a:ext cx="11497235" cy="5700343"/>
          </a:xfrm>
          <a:prstGeom prst="rect">
            <a:avLst/>
          </a:prstGeom>
        </p:spPr>
        <p:txBody>
          <a:bodyPr wrap="square">
            <a:spAutoFit/>
          </a:bodyPr>
          <a:lstStyle/>
          <a:p>
            <a:pPr marR="599440" algn="just">
              <a:lnSpc>
                <a:spcPct val="107000"/>
              </a:lnSpc>
              <a:spcAft>
                <a:spcPts val="0"/>
              </a:spcAft>
            </a:pPr>
            <a:r>
              <a:rPr lang="tr-TR" sz="1200"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1.GÜN: </a:t>
            </a:r>
            <a:endParaRPr lang="tr-TR" sz="1200"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R="599440" algn="just">
              <a:lnSpc>
                <a:spcPct val="107000"/>
              </a:lnSpc>
              <a:spcAft>
                <a:spcPts val="0"/>
              </a:spcAft>
            </a:pPr>
            <a:r>
              <a:rPr lang="tr-TR" sz="1200"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TÜRK VE DÜNYA MÜZİKLERİ - </a:t>
            </a:r>
            <a:r>
              <a:rPr lang="tr-TR"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ETNOGRAM İSTANBUL - İKÇT </a:t>
            </a:r>
            <a:endParaRPr lang="tr-TR"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R="599440" algn="just">
              <a:lnSpc>
                <a:spcPct val="112000"/>
              </a:lnSpc>
              <a:spcAft>
                <a:spcPts val="0"/>
              </a:spcAft>
            </a:pPr>
            <a:r>
              <a:rPr lang="tr-TR" sz="1200" dirty="0">
                <a:effectLst/>
                <a:latin typeface="Calibri" panose="020F0502020204030204" pitchFamily="34" charset="0"/>
                <a:ea typeface="Times New Roman" panose="02020603050405020304" pitchFamily="18" charset="0"/>
                <a:cs typeface="Calibri" panose="020F0502020204030204" pitchFamily="34" charset="0"/>
              </a:rPr>
              <a:t> </a:t>
            </a:r>
            <a:endParaRPr lang="tr-TR"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599440" lvl="0" indent="-342900" algn="just">
              <a:lnSpc>
                <a:spcPct val="107000"/>
              </a:lnSpc>
              <a:spcAft>
                <a:spcPts val="0"/>
              </a:spcAft>
              <a:buClr>
                <a:srgbClr val="252525"/>
              </a:buClr>
              <a:buFont typeface="Symbol" panose="05050102010706020507" pitchFamily="18" charset="2"/>
              <a:buChar char=""/>
            </a:pPr>
            <a:r>
              <a:rPr lang="tr-TR" sz="1200" b="1" dirty="0">
                <a:solidFill>
                  <a:srgbClr val="252525"/>
                </a:solidFill>
                <a:effectLst/>
                <a:latin typeface="Calibri" panose="020F0502020204030204" pitchFamily="34" charset="0"/>
                <a:ea typeface="Arial" panose="020B0604020202020204" pitchFamily="34" charset="0"/>
                <a:cs typeface="Calibri" panose="020F0502020204030204" pitchFamily="34" charset="0"/>
              </a:rPr>
              <a:t>ISTIKLAL MARŞI: Tüm Konuklar Sahnede...</a:t>
            </a:r>
            <a:endParaRPr lang="tr-TR" sz="1200" dirty="0">
              <a:effectLst/>
              <a:latin typeface="Calibri" panose="020F0502020204030204" pitchFamily="34" charset="0"/>
              <a:ea typeface="Arial" panose="020B0604020202020204" pitchFamily="34" charset="0"/>
              <a:cs typeface="Calibri" panose="020F0502020204030204" pitchFamily="34" charset="0"/>
            </a:endParaRPr>
          </a:p>
          <a:p>
            <a:pPr marR="599440" algn="just">
              <a:lnSpc>
                <a:spcPct val="107000"/>
              </a:lnSpc>
              <a:spcAft>
                <a:spcPts val="0"/>
              </a:spcAft>
            </a:pPr>
            <a:r>
              <a:rPr lang="tr-TR" sz="1200" b="1" dirty="0">
                <a:solidFill>
                  <a:srgbClr val="252525"/>
                </a:solidFill>
                <a:effectLst/>
                <a:latin typeface="Calibri" panose="020F0502020204030204" pitchFamily="34" charset="0"/>
                <a:ea typeface="Arial" panose="020B0604020202020204" pitchFamily="34" charset="0"/>
                <a:cs typeface="Calibri" panose="020F0502020204030204" pitchFamily="34" charset="0"/>
              </a:rPr>
              <a:t>(Körük Rüzgarında Melodiler (Düzenleme/AAE)) Yetişirse???</a:t>
            </a:r>
            <a:endParaRPr lang="tr-TR"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599440" lvl="0" indent="-342900" algn="just">
              <a:lnSpc>
                <a:spcPct val="107000"/>
              </a:lnSpc>
              <a:spcAft>
                <a:spcPts val="0"/>
              </a:spcAft>
              <a:buFont typeface="Symbol" panose="05050102010706020507" pitchFamily="18" charset="2"/>
              <a:buChar char=""/>
            </a:pPr>
            <a:r>
              <a:rPr lang="tr-TR" sz="1200" b="1" dirty="0">
                <a:solidFill>
                  <a:srgbClr val="252525"/>
                </a:solidFill>
                <a:effectLst/>
                <a:latin typeface="Calibri" panose="020F0502020204030204" pitchFamily="34" charset="0"/>
                <a:ea typeface="Arial" panose="020B0604020202020204" pitchFamily="34" charset="0"/>
                <a:cs typeface="Calibri" panose="020F0502020204030204" pitchFamily="34" charset="0"/>
              </a:rPr>
              <a:t>ALBİNONİ ADAGİO, ÜSKÜDAR, SERENADE (SCHUBERT),</a:t>
            </a:r>
            <a:r>
              <a:rPr lang="tr-TR" sz="1200" dirty="0">
                <a:effectLst/>
                <a:latin typeface="Calibri" panose="020F0502020204030204" pitchFamily="34" charset="0"/>
                <a:ea typeface="Arial" panose="020B0604020202020204" pitchFamily="34" charset="0"/>
                <a:cs typeface="Calibri" panose="020F0502020204030204" pitchFamily="34" charset="0"/>
              </a:rPr>
              <a:t> </a:t>
            </a:r>
            <a:r>
              <a:rPr lang="tr-TR" sz="1200" b="1" dirty="0">
                <a:solidFill>
                  <a:srgbClr val="252525"/>
                </a:solidFill>
                <a:effectLst/>
                <a:latin typeface="Calibri" panose="020F0502020204030204" pitchFamily="34" charset="0"/>
                <a:ea typeface="Arial" panose="020B0604020202020204" pitchFamily="34" charset="0"/>
                <a:cs typeface="Calibri" panose="020F0502020204030204" pitchFamily="34" charset="0"/>
              </a:rPr>
              <a:t>HABABAM (MELİH KİBAR BESTESİ), TRES PALABRAS, MONTİ CHARDAS, </a:t>
            </a:r>
            <a:endParaRPr lang="tr-TR"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599440" lvl="0" indent="-342900" algn="just">
              <a:lnSpc>
                <a:spcPct val="107000"/>
              </a:lnSpc>
              <a:spcAft>
                <a:spcPts val="0"/>
              </a:spcAft>
              <a:buFont typeface="Symbol" panose="05050102010706020507" pitchFamily="18" charset="2"/>
              <a:buChar char=""/>
            </a:pPr>
            <a:r>
              <a:rPr lang="tr-TR" sz="1200" b="1" dirty="0">
                <a:solidFill>
                  <a:srgbClr val="252525"/>
                </a:solidFill>
                <a:effectLst/>
                <a:latin typeface="Calibri" panose="020F0502020204030204" pitchFamily="34" charset="0"/>
                <a:ea typeface="Arial" panose="020B0604020202020204" pitchFamily="34" charset="0"/>
                <a:cs typeface="Calibri" panose="020F0502020204030204" pitchFamily="34" charset="0"/>
              </a:rPr>
              <a:t>TURNA SURREENTO, CİELİTO LİNDO, GÜLNİHAL, SAMANYOLU, PADAM, SULE CİEL DE PARİS, INDİFFERENCE, HATIRLA SEVGİLİ,  </a:t>
            </a:r>
            <a:r>
              <a:rPr lang="tr-TR" sz="1200" dirty="0">
                <a:latin typeface="Calibri" panose="020F0502020204030204" pitchFamily="34" charset="0"/>
                <a:ea typeface="Arial" panose="020B0604020202020204" pitchFamily="34" charset="0"/>
                <a:cs typeface="Times New Roman" panose="02020603050405020304" pitchFamily="18" charset="0"/>
              </a:rPr>
              <a:t>(</a:t>
            </a:r>
            <a:r>
              <a:rPr lang="tr-TR" sz="1200" b="1" dirty="0">
                <a:solidFill>
                  <a:srgbClr val="252525"/>
                </a:solidFill>
                <a:effectLst/>
                <a:latin typeface="Calibri" panose="020F0502020204030204" pitchFamily="34" charset="0"/>
                <a:ea typeface="Arial" panose="020B0604020202020204" pitchFamily="34" charset="0"/>
                <a:cs typeface="Calibri" panose="020F0502020204030204" pitchFamily="34" charset="0"/>
              </a:rPr>
              <a:t>TUNA DALGALARI,  2. VALS VE İMPARATOR VALSİ DE OLABİLİR) ???</a:t>
            </a:r>
            <a:endParaRPr lang="tr-TR"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599440" lvl="0" indent="-342900" algn="just">
              <a:lnSpc>
                <a:spcPct val="107000"/>
              </a:lnSpc>
              <a:spcAft>
                <a:spcPts val="0"/>
              </a:spcAft>
              <a:buClr>
                <a:srgbClr val="252525"/>
              </a:buClr>
              <a:buFont typeface="Symbol" panose="05050102010706020507" pitchFamily="18" charset="2"/>
              <a:buChar char=""/>
            </a:pPr>
            <a:r>
              <a:rPr lang="tr-TR" sz="1200" b="1" dirty="0">
                <a:solidFill>
                  <a:srgbClr val="252525"/>
                </a:solidFill>
                <a:effectLst/>
                <a:latin typeface="Calibri" panose="020F0502020204030204" pitchFamily="34" charset="0"/>
                <a:ea typeface="Arial" panose="020B0604020202020204" pitchFamily="34" charset="0"/>
                <a:cs typeface="Calibri" panose="020F0502020204030204" pitchFamily="34" charset="0"/>
              </a:rPr>
              <a:t>BESSAME,  QUİSSAS, QUİN SERA, ..., TİCO </a:t>
            </a:r>
            <a:r>
              <a:rPr lang="tr-TR" sz="1200" b="1" dirty="0" err="1">
                <a:solidFill>
                  <a:srgbClr val="252525"/>
                </a:solidFill>
                <a:effectLst/>
                <a:latin typeface="Calibri" panose="020F0502020204030204" pitchFamily="34" charset="0"/>
                <a:ea typeface="Arial" panose="020B0604020202020204" pitchFamily="34" charset="0"/>
                <a:cs typeface="Calibri" panose="020F0502020204030204" pitchFamily="34" charset="0"/>
              </a:rPr>
              <a:t>TİCO</a:t>
            </a:r>
            <a:r>
              <a:rPr lang="tr-TR" sz="1200" b="1" dirty="0">
                <a:solidFill>
                  <a:srgbClr val="252525"/>
                </a:solidFill>
                <a:effectLst/>
                <a:latin typeface="Calibri" panose="020F0502020204030204" pitchFamily="34" charset="0"/>
                <a:ea typeface="Arial" panose="020B0604020202020204" pitchFamily="34" charset="0"/>
                <a:cs typeface="Calibri" panose="020F0502020204030204" pitchFamily="34" charset="0"/>
              </a:rPr>
              <a:t>, CARAVAN, BRASİL, EL CUMBANCHERO, SON MEKTUP,  ÇAL KANUNUM ÇAL...</a:t>
            </a:r>
            <a:endParaRPr lang="tr-TR"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599440" lvl="0" indent="-342900" algn="just">
              <a:lnSpc>
                <a:spcPct val="107000"/>
              </a:lnSpc>
              <a:spcAft>
                <a:spcPts val="0"/>
              </a:spcAft>
              <a:buFont typeface="Symbol" panose="05050102010706020507" pitchFamily="18" charset="2"/>
              <a:buChar char=""/>
            </a:pPr>
            <a:r>
              <a:rPr lang="tr-TR" sz="1200" b="1" dirty="0">
                <a:solidFill>
                  <a:srgbClr val="252525"/>
                </a:solidFill>
                <a:effectLst/>
                <a:latin typeface="Calibri" panose="020F0502020204030204" pitchFamily="34" charset="0"/>
                <a:ea typeface="Arial" panose="020B0604020202020204" pitchFamily="34" charset="0"/>
                <a:cs typeface="Calibri" panose="020F0502020204030204" pitchFamily="34" charset="0"/>
              </a:rPr>
              <a:t>ERMENİ: SORERİ HOVİN MERNEM AMAN AGAVNİ</a:t>
            </a:r>
            <a:endParaRPr lang="tr-TR"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599440" lvl="0" indent="-342900" algn="just">
              <a:lnSpc>
                <a:spcPct val="107000"/>
              </a:lnSpc>
              <a:spcAft>
                <a:spcPts val="0"/>
              </a:spcAft>
              <a:buFont typeface="Symbol" panose="05050102010706020507" pitchFamily="18" charset="2"/>
              <a:buChar char=""/>
            </a:pPr>
            <a:r>
              <a:rPr lang="tr-TR" sz="1200" b="1" dirty="0">
                <a:solidFill>
                  <a:srgbClr val="252525"/>
                </a:solidFill>
                <a:effectLst/>
                <a:latin typeface="Calibri" panose="020F0502020204030204" pitchFamily="34" charset="0"/>
                <a:ea typeface="Arial" panose="020B0604020202020204" pitchFamily="34" charset="0"/>
                <a:cs typeface="Calibri" panose="020F0502020204030204" pitchFamily="34" charset="0"/>
              </a:rPr>
              <a:t>ARAP: BİNTİŞ HALEBİYA, HALİ </a:t>
            </a:r>
            <a:r>
              <a:rPr lang="tr-TR" sz="1200" b="1" dirty="0" err="1">
                <a:solidFill>
                  <a:srgbClr val="252525"/>
                </a:solidFill>
                <a:effectLst/>
                <a:latin typeface="Calibri" panose="020F0502020204030204" pitchFamily="34" charset="0"/>
                <a:ea typeface="Arial" panose="020B0604020202020204" pitchFamily="34" charset="0"/>
                <a:cs typeface="Calibri" panose="020F0502020204030204" pitchFamily="34" charset="0"/>
              </a:rPr>
              <a:t>HALİ</a:t>
            </a:r>
            <a:endParaRPr lang="tr-TR"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599440" lvl="0" indent="-342900" algn="just">
              <a:lnSpc>
                <a:spcPct val="107000"/>
              </a:lnSpc>
              <a:spcAft>
                <a:spcPts val="0"/>
              </a:spcAft>
              <a:buFont typeface="Symbol" panose="05050102010706020507" pitchFamily="18" charset="2"/>
              <a:buChar char=""/>
            </a:pPr>
            <a:r>
              <a:rPr lang="tr-TR" sz="1200" b="1" dirty="0">
                <a:solidFill>
                  <a:srgbClr val="252525"/>
                </a:solidFill>
                <a:effectLst/>
                <a:latin typeface="Calibri" panose="020F0502020204030204" pitchFamily="34" charset="0"/>
                <a:ea typeface="Arial" panose="020B0604020202020204" pitchFamily="34" charset="0"/>
                <a:cs typeface="Calibri" panose="020F0502020204030204" pitchFamily="34" charset="0"/>
              </a:rPr>
              <a:t>SEFERAD: AZDER ELİMELEYK, HAVA NAGİLA</a:t>
            </a:r>
            <a:endParaRPr lang="tr-TR"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599440" lvl="0" indent="-342900" algn="just">
              <a:lnSpc>
                <a:spcPct val="107000"/>
              </a:lnSpc>
              <a:spcAft>
                <a:spcPts val="0"/>
              </a:spcAft>
              <a:buFont typeface="Symbol" panose="05050102010706020507" pitchFamily="18" charset="2"/>
              <a:buChar char=""/>
            </a:pPr>
            <a:r>
              <a:rPr lang="tr-TR" sz="1200" b="1" dirty="0">
                <a:solidFill>
                  <a:srgbClr val="252525"/>
                </a:solidFill>
                <a:effectLst/>
                <a:latin typeface="Calibri" panose="020F0502020204030204" pitchFamily="34" charset="0"/>
                <a:ea typeface="Arial" panose="020B0604020202020204" pitchFamily="34" charset="0"/>
                <a:cs typeface="Calibri" panose="020F0502020204030204" pitchFamily="34" charset="0"/>
              </a:rPr>
              <a:t>GREK: SAGAPO,  SİKO HOREPSU </a:t>
            </a:r>
            <a:r>
              <a:rPr lang="tr-TR" sz="1200" b="1" dirty="0" err="1">
                <a:solidFill>
                  <a:srgbClr val="252525"/>
                </a:solidFill>
                <a:effectLst/>
                <a:latin typeface="Calibri" panose="020F0502020204030204" pitchFamily="34" charset="0"/>
                <a:ea typeface="Arial" panose="020B0604020202020204" pitchFamily="34" charset="0"/>
                <a:cs typeface="Calibri" panose="020F0502020204030204" pitchFamily="34" charset="0"/>
              </a:rPr>
              <a:t>HOREPSU</a:t>
            </a:r>
            <a:r>
              <a:rPr lang="tr-TR" sz="1200" b="1" dirty="0">
                <a:solidFill>
                  <a:srgbClr val="252525"/>
                </a:solidFill>
                <a:effectLst/>
                <a:latin typeface="Calibri" panose="020F0502020204030204" pitchFamily="34" charset="0"/>
                <a:ea typeface="Arial" panose="020B0604020202020204" pitchFamily="34" charset="0"/>
                <a:cs typeface="Calibri" panose="020F0502020204030204" pitchFamily="34" charset="0"/>
              </a:rPr>
              <a:t> SİRTAKİ</a:t>
            </a:r>
            <a:endParaRPr lang="tr-TR"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599440" lvl="0" indent="-342900" algn="just">
              <a:lnSpc>
                <a:spcPct val="107000"/>
              </a:lnSpc>
              <a:spcAft>
                <a:spcPts val="0"/>
              </a:spcAft>
              <a:buFont typeface="Symbol" panose="05050102010706020507" pitchFamily="18" charset="2"/>
              <a:buChar char=""/>
            </a:pPr>
            <a:r>
              <a:rPr lang="tr-TR" sz="1200" b="1" dirty="0">
                <a:solidFill>
                  <a:srgbClr val="252525"/>
                </a:solidFill>
                <a:effectLst/>
                <a:latin typeface="Calibri" panose="020F0502020204030204" pitchFamily="34" charset="0"/>
                <a:ea typeface="Arial" panose="020B0604020202020204" pitchFamily="34" charset="0"/>
                <a:cs typeface="Calibri" panose="020F0502020204030204" pitchFamily="34" charset="0"/>
              </a:rPr>
              <a:t>ANADOLU: UZUN INCE BİR YOLDAYIM, KASAP HAVASI</a:t>
            </a:r>
            <a:endParaRPr lang="tr-TR"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599440" lvl="0" indent="-342900" algn="just">
              <a:lnSpc>
                <a:spcPct val="107000"/>
              </a:lnSpc>
              <a:spcAft>
                <a:spcPts val="0"/>
              </a:spcAft>
              <a:buFont typeface="Symbol" panose="05050102010706020507" pitchFamily="18" charset="2"/>
              <a:buChar char=""/>
            </a:pPr>
            <a:r>
              <a:rPr lang="tr-TR" sz="1200" b="1" dirty="0">
                <a:solidFill>
                  <a:srgbClr val="252525"/>
                </a:solidFill>
                <a:effectLst/>
                <a:latin typeface="Calibri" panose="020F0502020204030204" pitchFamily="34" charset="0"/>
                <a:ea typeface="Arial" panose="020B0604020202020204" pitchFamily="34" charset="0"/>
                <a:cs typeface="Calibri" panose="020F0502020204030204" pitchFamily="34" charset="0"/>
              </a:rPr>
              <a:t>KAFKAS (ŞEYH ŞAMİL), BALKAN (AĞIR ROMAN,  KANZURKA)</a:t>
            </a:r>
          </a:p>
          <a:p>
            <a:pPr marR="599440" lvl="0" algn="just">
              <a:lnSpc>
                <a:spcPct val="107000"/>
              </a:lnSpc>
              <a:spcAft>
                <a:spcPts val="0"/>
              </a:spcAft>
            </a:pPr>
            <a:endParaRPr lang="tr-TR" sz="1200" b="1" dirty="0">
              <a:solidFill>
                <a:srgbClr val="252525"/>
              </a:solidFill>
              <a:effectLst/>
              <a:latin typeface="Calibri" panose="020F0502020204030204" pitchFamily="34" charset="0"/>
              <a:ea typeface="Arial" panose="020B0604020202020204" pitchFamily="34" charset="0"/>
              <a:cs typeface="Calibri" panose="020F0502020204030204" pitchFamily="34" charset="0"/>
            </a:endParaRPr>
          </a:p>
          <a:p>
            <a:pPr marR="599440" lvl="0" algn="just">
              <a:lnSpc>
                <a:spcPct val="107000"/>
              </a:lnSpc>
            </a:pPr>
            <a:r>
              <a:rPr lang="tr-TR" sz="1400" b="1" dirty="0">
                <a:solidFill>
                  <a:srgbClr val="FF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GÜNÜN KONUK SOLİSTLERİ VE TOPLULUKLARI  </a:t>
            </a:r>
            <a:endParaRPr lang="tr-TR" sz="1400"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R="599440" lvl="0" algn="just">
              <a:lnSpc>
                <a:spcPct val="107000"/>
              </a:lnSpc>
            </a:pPr>
            <a:r>
              <a:rPr lang="tr-TR" sz="1400"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				</a:t>
            </a:r>
            <a:r>
              <a:rPr lang="tr-TR" sz="2400"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DUŞAN DORDEVIC </a:t>
            </a:r>
            <a:r>
              <a:rPr lang="tr-TR" sz="2000"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 SIRBİSTAN </a:t>
            </a:r>
            <a:endParaRPr lang="tr-TR" sz="2000"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R="599440" lvl="0" algn="just">
              <a:lnSpc>
                <a:spcPct val="107000"/>
              </a:lnSpc>
            </a:pPr>
            <a:r>
              <a:rPr lang="tr-TR" sz="1400" b="1" dirty="0">
                <a:solidFill>
                  <a:srgbClr val="252525"/>
                </a:solidFill>
                <a:latin typeface="Calibri" panose="020F0502020204030204" pitchFamily="34" charset="0"/>
                <a:ea typeface="Arial" panose="020B0604020202020204" pitchFamily="34" charset="0"/>
                <a:cs typeface="Calibri" panose="020F0502020204030204" pitchFamily="34" charset="0"/>
              </a:rPr>
              <a:t> </a:t>
            </a:r>
            <a:endParaRPr lang="tr-TR" sz="14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R="599440" lvl="0" algn="just">
              <a:lnSpc>
                <a:spcPct val="107000"/>
              </a:lnSpc>
            </a:pPr>
            <a:r>
              <a:rPr lang="tr-TR" sz="1400" b="1" dirty="0">
                <a:solidFill>
                  <a:srgbClr val="FF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TÜRKİYE’DEN ÜSTATLAR </a:t>
            </a:r>
            <a:r>
              <a:rPr lang="tr-TR" sz="1400"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			</a:t>
            </a:r>
            <a:r>
              <a:rPr lang="tr-TR" sz="2000"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AYDIN YAVAŞ &amp; ORKESTRASI </a:t>
            </a:r>
            <a:r>
              <a:rPr lang="tr-TR"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 TÜRKİYE</a:t>
            </a:r>
          </a:p>
          <a:p>
            <a:pPr marR="599440" lvl="0" algn="just">
              <a:lnSpc>
                <a:spcPct val="107000"/>
              </a:lnSpc>
            </a:pPr>
            <a:endParaRPr lang="tr-TR" sz="1400" b="1"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a:p>
            <a:pPr marR="599440" lvl="0" algn="just">
              <a:lnSpc>
                <a:spcPct val="107000"/>
              </a:lnSpc>
            </a:pPr>
            <a:r>
              <a:rPr lang="tr-TR" sz="1400" b="1" dirty="0">
                <a:solidFill>
                  <a:srgbClr val="FF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DANSLARI İLE EŞLİK EDENLER </a:t>
            </a:r>
            <a:r>
              <a:rPr lang="tr-TR" sz="1400" b="1"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a:t>
            </a:r>
            <a:r>
              <a:rPr lang="tr-TR" sz="1600" b="1"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ABDULLAH ÇIPLAK VE DANS GRUBU</a:t>
            </a:r>
            <a:r>
              <a:rPr lang="tr-TR" sz="1400" b="1"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a:t>
            </a:r>
            <a:endParaRPr lang="tr-TR" sz="1400" b="1"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R="599440" lvl="0" algn="just">
              <a:lnSpc>
                <a:spcPct val="107000"/>
              </a:lnSpc>
            </a:pPr>
            <a:r>
              <a:rPr lang="tr-TR" sz="1400" dirty="0">
                <a:solidFill>
                  <a:srgbClr val="252525"/>
                </a:solidFill>
                <a:latin typeface="Arial" panose="020B0604020202020204" pitchFamily="34" charset="0"/>
                <a:ea typeface="Arial" panose="020B0604020202020204" pitchFamily="34" charset="0"/>
                <a:cs typeface="Times New Roman" panose="02020603050405020304" pitchFamily="18" charset="0"/>
              </a:rPr>
              <a:t>				</a:t>
            </a:r>
          </a:p>
          <a:p>
            <a:pPr marR="599440" lvl="0" algn="just">
              <a:lnSpc>
                <a:spcPct val="107000"/>
              </a:lnSpc>
            </a:pPr>
            <a:r>
              <a:rPr lang="tr-TR" sz="1400" dirty="0">
                <a:solidFill>
                  <a:srgbClr val="252525"/>
                </a:solidFill>
                <a:latin typeface="Arial" panose="020B0604020202020204" pitchFamily="34" charset="0"/>
                <a:ea typeface="Arial" panose="020B0604020202020204" pitchFamily="34" charset="0"/>
                <a:cs typeface="Times New Roman" panose="02020603050405020304" pitchFamily="18" charset="0"/>
              </a:rPr>
              <a:t>■</a:t>
            </a:r>
            <a:r>
              <a:rPr lang="tr-TR" sz="1400" dirty="0">
                <a:solidFill>
                  <a:srgbClr val="252525"/>
                </a:solidFill>
                <a:latin typeface="Calibri" panose="020F0502020204030204" pitchFamily="34" charset="0"/>
                <a:ea typeface="Arial" panose="020B0604020202020204" pitchFamily="34" charset="0"/>
                <a:cs typeface="Calibri" panose="020F0502020204030204" pitchFamily="34" charset="0"/>
              </a:rPr>
              <a:t> </a:t>
            </a:r>
            <a:r>
              <a:rPr lang="tr-TR" sz="1400" b="1" dirty="0">
                <a:solidFill>
                  <a:srgbClr val="252525"/>
                </a:solidFill>
                <a:latin typeface="Calibri" panose="020F0502020204030204" pitchFamily="34" charset="0"/>
                <a:ea typeface="Arial" panose="020B0604020202020204" pitchFamily="34" charset="0"/>
                <a:cs typeface="Calibri" panose="020F0502020204030204" pitchFamily="34" charset="0"/>
              </a:rPr>
              <a:t>KONSER SONUNDA </a:t>
            </a:r>
            <a:r>
              <a:rPr lang="tr-TR" sz="1400"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10.YIL MARŞI </a:t>
            </a:r>
            <a:endParaRPr lang="tr-TR" sz="1400"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L="342900" marR="599440" lvl="0" indent="-342900" algn="just">
              <a:lnSpc>
                <a:spcPct val="107000"/>
              </a:lnSpc>
              <a:spcAft>
                <a:spcPts val="0"/>
              </a:spcAft>
              <a:buFont typeface="Symbol" panose="05050102010706020507" pitchFamily="18" charset="2"/>
              <a:buChar char=""/>
            </a:pPr>
            <a:endParaRPr lang="tr-TR"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Resim 6"/>
          <p:cNvPicPr>
            <a:picLocks noChangeAspect="1"/>
          </p:cNvPicPr>
          <p:nvPr/>
        </p:nvPicPr>
        <p:blipFill>
          <a:blip r:embed="rId2"/>
          <a:stretch>
            <a:fillRect/>
          </a:stretch>
        </p:blipFill>
        <p:spPr>
          <a:xfrm>
            <a:off x="10497431" y="5453910"/>
            <a:ext cx="1390008" cy="871804"/>
          </a:xfrm>
          <a:prstGeom prst="rect">
            <a:avLst/>
          </a:prstGeom>
        </p:spPr>
      </p:pic>
    </p:spTree>
    <p:extLst>
      <p:ext uri="{BB962C8B-B14F-4D97-AF65-F5344CB8AC3E}">
        <p14:creationId xmlns:p14="http://schemas.microsoft.com/office/powerpoint/2010/main" val="422801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09281" y="529745"/>
            <a:ext cx="11537577" cy="5700087"/>
          </a:xfrm>
          <a:prstGeom prst="rect">
            <a:avLst/>
          </a:prstGeom>
        </p:spPr>
        <p:txBody>
          <a:bodyPr wrap="square">
            <a:spAutoFit/>
          </a:bodyPr>
          <a:lstStyle/>
          <a:p>
            <a:pPr marR="599440" algn="just">
              <a:lnSpc>
                <a:spcPct val="107000"/>
              </a:lnSpc>
              <a:spcAft>
                <a:spcPts val="0"/>
              </a:spcAft>
            </a:pPr>
            <a:r>
              <a:rPr lang="tr-TR" sz="1600"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2</a:t>
            </a:r>
            <a:r>
              <a:rPr lang="tr-TR" sz="1600"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 </a:t>
            </a:r>
            <a:r>
              <a:rPr lang="tr-TR" sz="1600"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GÜN</a:t>
            </a:r>
            <a:r>
              <a:rPr lang="tr-TR" sz="1600"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 </a:t>
            </a:r>
            <a:endParaRPr lang="tr-TR" sz="1600"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R="599440" algn="just">
              <a:lnSpc>
                <a:spcPct val="107000"/>
              </a:lnSpc>
              <a:spcAft>
                <a:spcPts val="0"/>
              </a:spcAft>
            </a:pPr>
            <a:r>
              <a:rPr lang="tr-TR" sz="1600"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MILONGA ISTANBUL</a:t>
            </a:r>
            <a:r>
              <a:rPr lang="tr-TR" sz="1600"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 </a:t>
            </a:r>
            <a:endParaRPr lang="tr-TR" sz="1600"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R="599440" algn="just">
              <a:lnSpc>
                <a:spcPct val="107000"/>
              </a:lnSpc>
              <a:spcAft>
                <a:spcPts val="0"/>
              </a:spcAft>
            </a:pPr>
            <a:r>
              <a:rPr lang="tr-TR" sz="1000" dirty="0">
                <a:effectLst/>
                <a:latin typeface="Calibri" panose="020F0502020204030204" pitchFamily="34" charset="0"/>
                <a:ea typeface="Times New Roman" panose="02020603050405020304" pitchFamily="18" charset="0"/>
                <a:cs typeface="Calibri" panose="020F0502020204030204" pitchFamily="34" charset="0"/>
              </a:rPr>
              <a:t>	</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R="599440" algn="just">
              <a:lnSpc>
                <a:spcPct val="107000"/>
              </a:lnSpc>
              <a:spcAft>
                <a:spcPts val="0"/>
              </a:spcAft>
            </a:pPr>
            <a:r>
              <a:rPr lang="tr-TR" sz="1000" dirty="0">
                <a:effectLst/>
                <a:latin typeface="Calibri" panose="020F0502020204030204" pitchFamily="34" charset="0"/>
                <a:ea typeface="Times New Roman" panose="02020603050405020304" pitchFamily="18" charset="0"/>
                <a:cs typeface="Calibri" panose="020F0502020204030204" pitchFamily="34" charset="0"/>
              </a:rPr>
              <a:t> </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R="599440" algn="just">
              <a:lnSpc>
                <a:spcPct val="107000"/>
              </a:lnSpc>
              <a:spcAft>
                <a:spcPts val="0"/>
              </a:spcAft>
            </a:pPr>
            <a:r>
              <a:rPr lang="tr-TR"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ETNOGRAM İSTANBUL:</a:t>
            </a:r>
            <a:endParaRPr lang="tr-TR" b="1"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R="599440" indent="449580" algn="just">
              <a:lnSpc>
                <a:spcPct val="107000"/>
              </a:lnSpc>
              <a:spcAft>
                <a:spcPts val="0"/>
              </a:spcAft>
            </a:pPr>
            <a:r>
              <a:rPr lang="tr-TR" sz="1400" dirty="0">
                <a:effectLst/>
                <a:latin typeface="Calibri" panose="020F0502020204030204" pitchFamily="34" charset="0"/>
                <a:ea typeface="Times New Roman" panose="02020603050405020304" pitchFamily="18" charset="0"/>
                <a:cs typeface="Calibri" panose="020F0502020204030204" pitchFamily="34" charset="0"/>
              </a:rPr>
              <a:t> </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R="599440" algn="just">
              <a:lnSpc>
                <a:spcPct val="107000"/>
              </a:lnSpc>
              <a:spcAft>
                <a:spcPts val="0"/>
              </a:spcAft>
            </a:pPr>
            <a:r>
              <a:rPr lang="tr-TR" sz="1400" b="1" dirty="0">
                <a:solidFill>
                  <a:srgbClr val="252525"/>
                </a:solidFill>
                <a:effectLst/>
                <a:latin typeface="Calibri" panose="020F0502020204030204" pitchFamily="34" charset="0"/>
                <a:ea typeface="Arial" panose="020B0604020202020204" pitchFamily="34" charset="0"/>
                <a:cs typeface="Calibri" panose="020F0502020204030204" pitchFamily="34" charset="0"/>
              </a:rPr>
              <a:t>ADİOS MUCHACOS, A MEDİA LUZ, EL CHOCLO, JALUZİ, POUR UNA CABESA, LA SOLEDAD, </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R="599440" algn="just">
              <a:lnSpc>
                <a:spcPct val="107000"/>
              </a:lnSpc>
              <a:spcAft>
                <a:spcPts val="0"/>
              </a:spcAft>
            </a:pPr>
            <a:r>
              <a:rPr lang="tr-TR" sz="1400" b="1" dirty="0">
                <a:solidFill>
                  <a:srgbClr val="252525"/>
                </a:solidFill>
                <a:effectLst/>
                <a:latin typeface="Calibri" panose="020F0502020204030204" pitchFamily="34" charset="0"/>
                <a:ea typeface="Arial" panose="020B0604020202020204" pitchFamily="34" charset="0"/>
                <a:cs typeface="Calibri" panose="020F0502020204030204" pitchFamily="34" charset="0"/>
              </a:rPr>
              <a:t>LA COMPARSİTA, (ARJANTİN STİLDE) </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R="599440" algn="just">
              <a:lnSpc>
                <a:spcPct val="107000"/>
              </a:lnSpc>
              <a:spcAft>
                <a:spcPts val="0"/>
              </a:spcAft>
            </a:pPr>
            <a:r>
              <a:rPr lang="tr-TR" sz="1400" b="1" dirty="0">
                <a:solidFill>
                  <a:srgbClr val="252525"/>
                </a:solidFill>
                <a:effectLst/>
                <a:latin typeface="Calibri" panose="020F0502020204030204" pitchFamily="34" charset="0"/>
                <a:ea typeface="Arial" panose="020B0604020202020204" pitchFamily="34" charset="0"/>
                <a:cs typeface="Calibri" panose="020F0502020204030204" pitchFamily="34" charset="0"/>
              </a:rPr>
              <a:t>GEL SEN NE ÇEKTİĞİMİ BİR DE BANA SOR (M. KİBAR), </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R="599440" algn="just">
              <a:lnSpc>
                <a:spcPct val="107000"/>
              </a:lnSpc>
              <a:spcAft>
                <a:spcPts val="0"/>
              </a:spcAft>
            </a:pPr>
            <a:r>
              <a:rPr lang="tr-TR" sz="1400" b="1" dirty="0">
                <a:solidFill>
                  <a:srgbClr val="252525"/>
                </a:solidFill>
                <a:effectLst/>
                <a:latin typeface="Calibri" panose="020F0502020204030204" pitchFamily="34" charset="0"/>
                <a:ea typeface="Arial" panose="020B0604020202020204" pitchFamily="34" charset="0"/>
                <a:cs typeface="Calibri" panose="020F0502020204030204" pitchFamily="34" charset="0"/>
              </a:rPr>
              <a:t>LİBER TANGO, OBLİVİON</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R="599440" algn="just">
              <a:lnSpc>
                <a:spcPct val="107000"/>
              </a:lnSpc>
              <a:spcAft>
                <a:spcPts val="0"/>
              </a:spcAft>
            </a:pPr>
            <a:r>
              <a:rPr lang="tr-TR" sz="1400" b="1" dirty="0">
                <a:solidFill>
                  <a:srgbClr val="252525"/>
                </a:solidFill>
                <a:effectLst/>
                <a:latin typeface="Calibri" panose="020F0502020204030204" pitchFamily="34" charset="0"/>
                <a:ea typeface="Arial" panose="020B0604020202020204" pitchFamily="34" charset="0"/>
                <a:cs typeface="Calibri" panose="020F0502020204030204" pitchFamily="34" charset="0"/>
              </a:rPr>
              <a:t>MAZİ, SEVDİM BİR GENÇ KADINI, BİR ÇAPKINA YANGINIM,  DİNLE SEVGİLİ, </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R="599440" algn="just">
              <a:lnSpc>
                <a:spcPct val="112000"/>
              </a:lnSpc>
              <a:spcAft>
                <a:spcPts val="0"/>
              </a:spcAft>
            </a:pPr>
            <a:r>
              <a:rPr lang="tr-TR" sz="1400" dirty="0">
                <a:effectLst/>
                <a:latin typeface="Calibri" panose="020F0502020204030204" pitchFamily="34" charset="0"/>
                <a:ea typeface="Times New Roman" panose="02020603050405020304" pitchFamily="18" charset="0"/>
                <a:cs typeface="Calibri" panose="020F0502020204030204" pitchFamily="34" charset="0"/>
              </a:rPr>
              <a:t> </a:t>
            </a:r>
          </a:p>
          <a:p>
            <a:pPr marR="599440" algn="just">
              <a:lnSpc>
                <a:spcPct val="112000"/>
              </a:lnSpc>
              <a:spcAft>
                <a:spcPts val="0"/>
              </a:spcAft>
            </a:pP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R="599440" lvl="0" algn="just">
              <a:lnSpc>
                <a:spcPct val="107000"/>
              </a:lnSpc>
            </a:pPr>
            <a:r>
              <a:rPr lang="tr-TR" sz="1400" b="1" dirty="0">
                <a:solidFill>
                  <a:srgbClr val="FF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GÜNÜN KONUK SOLİSTLERİ VE TOPLULUKLARI  </a:t>
            </a:r>
            <a:endParaRPr lang="tr-TR" sz="1400"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R="599440" algn="just">
              <a:lnSpc>
                <a:spcPct val="107000"/>
              </a:lnSpc>
              <a:spcAft>
                <a:spcPts val="0"/>
              </a:spcAft>
            </a:pPr>
            <a:r>
              <a:rPr lang="tr-TR" sz="1400" b="1" dirty="0">
                <a:solidFill>
                  <a:srgbClr val="FF3636"/>
                </a:solidFill>
                <a:effectLst/>
                <a:latin typeface="Calibri" panose="020F0502020204030204" pitchFamily="34" charset="0"/>
                <a:ea typeface="Arial" panose="020B0604020202020204" pitchFamily="34" charset="0"/>
                <a:cs typeface="Calibri" panose="020F0502020204030204" pitchFamily="34" charset="0"/>
              </a:rPr>
              <a:t>				</a:t>
            </a:r>
            <a:r>
              <a:rPr lang="tr-TR" sz="2400"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EGLE ONA BARTKEVİCİUTE  </a:t>
            </a:r>
            <a:r>
              <a:rPr lang="tr-TR" sz="2000"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 LETONYA</a:t>
            </a:r>
            <a:endParaRPr lang="tr-TR" sz="2000"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R="599440" algn="just">
              <a:lnSpc>
                <a:spcPct val="107000"/>
              </a:lnSpc>
              <a:spcAft>
                <a:spcPts val="0"/>
              </a:spcAft>
            </a:pPr>
            <a:r>
              <a:rPr lang="tr-TR" sz="1400" dirty="0">
                <a:effectLst/>
                <a:latin typeface="Calibri" panose="020F0502020204030204" pitchFamily="34" charset="0"/>
                <a:ea typeface="Times New Roman" panose="02020603050405020304" pitchFamily="18" charset="0"/>
                <a:cs typeface="Calibri" panose="020F0502020204030204" pitchFamily="34" charset="0"/>
              </a:rPr>
              <a:t> </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R="599440" indent="449580" algn="just">
              <a:lnSpc>
                <a:spcPct val="107000"/>
              </a:lnSpc>
              <a:spcAft>
                <a:spcPts val="0"/>
              </a:spcAft>
            </a:pPr>
            <a:r>
              <a:rPr lang="tr-TR" sz="1400" dirty="0">
                <a:effectLst/>
                <a:latin typeface="Calibri" panose="020F0502020204030204" pitchFamily="34" charset="0"/>
                <a:ea typeface="Times New Roman" panose="02020603050405020304" pitchFamily="18" charset="0"/>
                <a:cs typeface="Calibri" panose="020F0502020204030204" pitchFamily="34" charset="0"/>
              </a:rPr>
              <a:t> </a:t>
            </a:r>
            <a:r>
              <a:rPr lang="tr-TR" sz="1400" b="1" dirty="0">
                <a:solidFill>
                  <a:srgbClr val="FF0000"/>
                </a:solidFill>
                <a:effectLst/>
                <a:latin typeface="Calibri" panose="020F0502020204030204" pitchFamily="34" charset="0"/>
                <a:ea typeface="Arial" panose="020B0604020202020204" pitchFamily="34" charset="0"/>
                <a:cs typeface="Calibri" panose="020F0502020204030204" pitchFamily="34" charset="0"/>
              </a:rPr>
              <a:t>				</a:t>
            </a:r>
            <a:r>
              <a:rPr lang="tr-TR"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BURAK ŞENDAĞ &amp; MELTEM ANAFARTA </a:t>
            </a:r>
            <a:r>
              <a:rPr lang="tr-TR" sz="1600"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İKİLİSİ  / TÜRKİYE </a:t>
            </a:r>
            <a:endParaRPr lang="tr-TR" sz="1400"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R="599440" algn="just">
              <a:lnSpc>
                <a:spcPct val="112000"/>
              </a:lnSpc>
              <a:spcAft>
                <a:spcPts val="0"/>
              </a:spcAft>
            </a:pPr>
            <a:r>
              <a:rPr lang="tr-TR" sz="1400" dirty="0">
                <a:effectLst/>
                <a:latin typeface="Calibri" panose="020F0502020204030204" pitchFamily="34" charset="0"/>
                <a:ea typeface="Times New Roman" panose="02020603050405020304" pitchFamily="18" charset="0"/>
                <a:cs typeface="Calibri" panose="020F0502020204030204" pitchFamily="34" charset="0"/>
              </a:rPr>
              <a:t> </a:t>
            </a:r>
            <a:r>
              <a:rPr lang="tr-TR" sz="1400" b="1" dirty="0">
                <a:solidFill>
                  <a:srgbClr val="FF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TÜRKİYE’DEN ÜSTATLAR 		</a:t>
            </a:r>
            <a:r>
              <a:rPr lang="tr-TR" sz="1400"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KAMURAN TERZİOĞLU, ADEM TEMİZ, MANUK HAMPARYAN, HAYKO GÜZELKEÇECİYAN, </a:t>
            </a:r>
          </a:p>
          <a:p>
            <a:pPr marR="599440" algn="just">
              <a:lnSpc>
                <a:spcPct val="112000"/>
              </a:lnSpc>
              <a:spcAft>
                <a:spcPts val="0"/>
              </a:spcAft>
            </a:pPr>
            <a:endParaRPr lang="tr-TR" sz="1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R="599440" lvl="0" algn="just">
              <a:lnSpc>
                <a:spcPct val="112000"/>
              </a:lnSpc>
            </a:pPr>
            <a:r>
              <a:rPr lang="tr-TR" sz="1400" dirty="0">
                <a:effectLst/>
                <a:latin typeface="Calibri" panose="020F0502020204030204" pitchFamily="34" charset="0"/>
                <a:ea typeface="Times New Roman" panose="02020603050405020304" pitchFamily="18" charset="0"/>
                <a:cs typeface="Calibri" panose="020F0502020204030204" pitchFamily="34" charset="0"/>
              </a:rPr>
              <a:t> </a:t>
            </a:r>
            <a:r>
              <a:rPr lang="tr-TR" sz="1400" b="1" dirty="0">
                <a:solidFill>
                  <a:srgbClr val="FF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DANSLARI İLE EŞLİK EDENLER 		</a:t>
            </a:r>
            <a:r>
              <a:rPr lang="tr-TR" sz="1400" b="1"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TANGO MİA -  GAMZE TULPAR VE DANS TOLPLULUĞU / TÜRKİYE </a:t>
            </a:r>
          </a:p>
          <a:p>
            <a:pPr marR="599440" lvl="0" algn="just">
              <a:lnSpc>
                <a:spcPct val="112000"/>
              </a:lnSpc>
            </a:pPr>
            <a:endParaRPr lang="tr-TR" sz="1400" b="1"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a:p>
            <a:pPr marR="599440" lvl="0" algn="just">
              <a:lnSpc>
                <a:spcPct val="112000"/>
              </a:lnSpc>
            </a:pPr>
            <a:endParaRPr lang="tr-TR" sz="1400" b="1"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R="599440" algn="just">
              <a:lnSpc>
                <a:spcPct val="107000"/>
              </a:lnSpc>
              <a:spcAft>
                <a:spcPts val="0"/>
              </a:spcAft>
            </a:pPr>
            <a:r>
              <a:rPr lang="tr-TR" sz="1400" dirty="0">
                <a:solidFill>
                  <a:srgbClr val="252525"/>
                </a:solidFill>
                <a:effectLst/>
                <a:latin typeface="Arial" panose="020B0604020202020204" pitchFamily="34" charset="0"/>
                <a:ea typeface="Arial" panose="020B0604020202020204" pitchFamily="34" charset="0"/>
                <a:cs typeface="Times New Roman" panose="02020603050405020304" pitchFamily="18" charset="0"/>
              </a:rPr>
              <a:t>■</a:t>
            </a:r>
            <a:r>
              <a:rPr lang="tr-TR" sz="1400" dirty="0">
                <a:solidFill>
                  <a:srgbClr val="252525"/>
                </a:solidFill>
                <a:effectLst/>
                <a:latin typeface="Calibri" panose="020F0502020204030204" pitchFamily="34" charset="0"/>
                <a:ea typeface="Arial" panose="020B0604020202020204" pitchFamily="34" charset="0"/>
                <a:cs typeface="Calibri" panose="020F0502020204030204" pitchFamily="34" charset="0"/>
              </a:rPr>
              <a:t> </a:t>
            </a:r>
            <a:r>
              <a:rPr lang="tr-TR" sz="1400" b="1" dirty="0">
                <a:solidFill>
                  <a:srgbClr val="252525"/>
                </a:solidFill>
                <a:effectLst/>
                <a:latin typeface="Calibri" panose="020F0502020204030204" pitchFamily="34" charset="0"/>
                <a:ea typeface="Arial" panose="020B0604020202020204" pitchFamily="34" charset="0"/>
                <a:cs typeface="Calibri" panose="020F0502020204030204" pitchFamily="34" charset="0"/>
              </a:rPr>
              <a:t>KONSER SONUNDA </a:t>
            </a:r>
            <a:r>
              <a:rPr lang="tr-TR" sz="1400"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10.YIL MARŞI </a:t>
            </a:r>
            <a:endParaRPr lang="tr-TR" sz="1400"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a:stretch>
            <a:fillRect/>
          </a:stretch>
        </p:blipFill>
        <p:spPr>
          <a:xfrm>
            <a:off x="10456850" y="5332886"/>
            <a:ext cx="1390008" cy="871804"/>
          </a:xfrm>
          <a:prstGeom prst="rect">
            <a:avLst/>
          </a:prstGeom>
        </p:spPr>
      </p:pic>
    </p:spTree>
    <p:extLst>
      <p:ext uri="{BB962C8B-B14F-4D97-AF65-F5344CB8AC3E}">
        <p14:creationId xmlns:p14="http://schemas.microsoft.com/office/powerpoint/2010/main" val="941752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Dikdörtgen 3"/>
          <p:cNvSpPr/>
          <p:nvPr/>
        </p:nvSpPr>
        <p:spPr>
          <a:xfrm>
            <a:off x="363071" y="495120"/>
            <a:ext cx="11483788" cy="5907195"/>
          </a:xfrm>
          <a:prstGeom prst="rect">
            <a:avLst/>
          </a:prstGeom>
        </p:spPr>
        <p:txBody>
          <a:bodyPr wrap="square">
            <a:spAutoFit/>
          </a:bodyPr>
          <a:lstStyle/>
          <a:p>
            <a:pPr marR="599440" algn="just">
              <a:lnSpc>
                <a:spcPct val="107000"/>
              </a:lnSpc>
              <a:spcAft>
                <a:spcPts val="0"/>
              </a:spcAft>
            </a:pPr>
            <a:r>
              <a:rPr lang="tr-TR"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3. GÜN: </a:t>
            </a:r>
            <a:endParaRPr lang="tr-TR" b="1"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R="599440" algn="just">
              <a:lnSpc>
                <a:spcPct val="107000"/>
              </a:lnSpc>
              <a:spcAft>
                <a:spcPts val="0"/>
              </a:spcAft>
            </a:pPr>
            <a:r>
              <a:rPr lang="tr-TR"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SUYUN ÖTEKİ YAKASI VE ANADOLU’DAN NAĞMELER – </a:t>
            </a:r>
            <a:endParaRPr lang="tr-TR" b="1"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R="599440" algn="just">
              <a:lnSpc>
                <a:spcPct val="107000"/>
              </a:lnSpc>
              <a:spcAft>
                <a:spcPts val="0"/>
              </a:spcAft>
            </a:pPr>
            <a:r>
              <a:rPr lang="tr-TR"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BALKAN VE ANADOLU MÜZİĞİ VE DANSLARI BULUŞMALARI</a:t>
            </a:r>
            <a:endParaRPr lang="tr-TR" b="1"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R="599440" algn="just">
              <a:lnSpc>
                <a:spcPct val="107000"/>
              </a:lnSpc>
              <a:spcAft>
                <a:spcPts val="0"/>
              </a:spcAft>
            </a:pPr>
            <a:r>
              <a:rPr lang="tr-TR" sz="1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R="599440" algn="just">
              <a:lnSpc>
                <a:spcPct val="112000"/>
              </a:lnSpc>
              <a:spcAft>
                <a:spcPts val="0"/>
              </a:spcAft>
            </a:pPr>
            <a:r>
              <a:rPr lang="tr-TR" sz="1000" dirty="0">
                <a:effectLst/>
                <a:latin typeface="Calibri" panose="020F0502020204030204" pitchFamily="34" charset="0"/>
                <a:ea typeface="Times New Roman" panose="02020603050405020304" pitchFamily="18" charset="0"/>
                <a:cs typeface="Calibri" panose="020F0502020204030204" pitchFamily="34" charset="0"/>
              </a:rPr>
              <a:t> </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R="599440" algn="just">
              <a:lnSpc>
                <a:spcPct val="112000"/>
              </a:lnSpc>
              <a:spcAft>
                <a:spcPts val="0"/>
              </a:spcAft>
            </a:pPr>
            <a:r>
              <a:rPr lang="tr-TR" sz="1000" dirty="0">
                <a:effectLst/>
                <a:latin typeface="Calibri" panose="020F0502020204030204" pitchFamily="34" charset="0"/>
                <a:ea typeface="Times New Roman" panose="02020603050405020304" pitchFamily="18" charset="0"/>
                <a:cs typeface="Calibri" panose="020F0502020204030204" pitchFamily="34" charset="0"/>
              </a:rPr>
              <a:t> </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R="599440" algn="just">
              <a:lnSpc>
                <a:spcPct val="107000"/>
              </a:lnSpc>
              <a:spcAft>
                <a:spcPts val="0"/>
              </a:spcAft>
            </a:pPr>
            <a:r>
              <a:rPr lang="tr-TR"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ETNOGRAM İSTANBUL:</a:t>
            </a:r>
            <a:endParaRPr lang="tr-TR"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R="599440" algn="just">
              <a:lnSpc>
                <a:spcPct val="107000"/>
              </a:lnSpc>
              <a:spcAft>
                <a:spcPts val="0"/>
              </a:spcAft>
            </a:pPr>
            <a:r>
              <a:rPr lang="tr-TR" sz="1400" b="1" dirty="0">
                <a:solidFill>
                  <a:srgbClr val="252525"/>
                </a:solidFill>
                <a:effectLst/>
                <a:latin typeface="Calibri" panose="020F0502020204030204" pitchFamily="34" charset="0"/>
                <a:ea typeface="Arial" panose="020B0604020202020204" pitchFamily="34" charset="0"/>
                <a:cs typeface="Calibri" panose="020F0502020204030204" pitchFamily="34" charset="0"/>
              </a:rPr>
              <a:t>SAMYOTİSA, DENİZDEN GELEN, ZİGOŞ, ALİ PAŞA, SÜLÜMANAGA, İSPANYOL KASABI, İSTANBUL KASABI,</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R="599440" algn="just">
              <a:lnSpc>
                <a:spcPct val="107000"/>
              </a:lnSpc>
              <a:spcAft>
                <a:spcPts val="0"/>
              </a:spcAft>
            </a:pPr>
            <a:r>
              <a:rPr lang="tr-TR" sz="1400" b="1" dirty="0">
                <a:solidFill>
                  <a:srgbClr val="252525"/>
                </a:solidFill>
                <a:effectLst/>
                <a:latin typeface="Calibri" panose="020F0502020204030204" pitchFamily="34" charset="0"/>
                <a:ea typeface="Arial" panose="020B0604020202020204" pitchFamily="34" charset="0"/>
                <a:cs typeface="Calibri" panose="020F0502020204030204" pitchFamily="34" charset="0"/>
              </a:rPr>
              <a:t>ISTANBUL (L.YÜKSEL), AĞIR ROMAN,  KANZURKA, 11'Lİ (KOPANİKA)</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R="599440" algn="just">
              <a:lnSpc>
                <a:spcPct val="112000"/>
              </a:lnSpc>
              <a:spcAft>
                <a:spcPts val="0"/>
              </a:spcAft>
            </a:pPr>
            <a:r>
              <a:rPr lang="tr-TR" sz="1400" dirty="0">
                <a:effectLst/>
                <a:latin typeface="Calibri" panose="020F0502020204030204" pitchFamily="34" charset="0"/>
                <a:ea typeface="Times New Roman" panose="02020603050405020304" pitchFamily="18" charset="0"/>
                <a:cs typeface="Calibri" panose="020F0502020204030204" pitchFamily="34" charset="0"/>
              </a:rPr>
              <a:t> </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R="599440" algn="just">
              <a:lnSpc>
                <a:spcPct val="112000"/>
              </a:lnSpc>
              <a:spcAft>
                <a:spcPts val="0"/>
              </a:spcAft>
            </a:pPr>
            <a:r>
              <a:rPr lang="tr-TR" sz="1400" b="1" dirty="0">
                <a:solidFill>
                  <a:srgbClr val="FF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GÜNÜN KONUK SOLİSTLERİ VE TOPLULUKLARI  </a:t>
            </a:r>
            <a:endParaRPr lang="tr-TR" sz="1400"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R="599440" algn="just">
              <a:lnSpc>
                <a:spcPct val="107000"/>
              </a:lnSpc>
              <a:spcAft>
                <a:spcPts val="0"/>
              </a:spcAft>
            </a:pPr>
            <a:r>
              <a:rPr lang="tr-TR" sz="1400"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				</a:t>
            </a:r>
            <a:r>
              <a:rPr lang="tr-TR" sz="2400"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VESNA &amp; SAŞA STOJİLJKOVİÇ</a:t>
            </a:r>
            <a:r>
              <a:rPr lang="tr-TR" sz="2000"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 - ACCODUET / SLOVENYA </a:t>
            </a:r>
            <a:endParaRPr lang="tr-TR" sz="2000"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R="599440" algn="just">
              <a:lnSpc>
                <a:spcPct val="112000"/>
              </a:lnSpc>
              <a:spcAft>
                <a:spcPts val="0"/>
              </a:spcAft>
            </a:pPr>
            <a:r>
              <a:rPr lang="tr-TR" sz="1400" dirty="0">
                <a:effectLst/>
                <a:latin typeface="Calibri" panose="020F0502020204030204" pitchFamily="34" charset="0"/>
                <a:ea typeface="Times New Roman" panose="02020603050405020304" pitchFamily="18" charset="0"/>
                <a:cs typeface="Calibri" panose="020F0502020204030204" pitchFamily="34" charset="0"/>
              </a:rPr>
              <a:t> </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R="599440" algn="just">
              <a:lnSpc>
                <a:spcPct val="112000"/>
              </a:lnSpc>
              <a:spcAft>
                <a:spcPts val="0"/>
              </a:spcAft>
            </a:pPr>
            <a:r>
              <a:rPr lang="tr-TR" sz="1400" dirty="0">
                <a:effectLst/>
                <a:latin typeface="Calibri" panose="020F0502020204030204" pitchFamily="34" charset="0"/>
                <a:ea typeface="Times New Roman" panose="02020603050405020304" pitchFamily="18" charset="0"/>
                <a:cs typeface="Calibri" panose="020F0502020204030204" pitchFamily="34" charset="0"/>
              </a:rPr>
              <a:t>  </a:t>
            </a:r>
            <a:r>
              <a:rPr lang="tr-TR" sz="1400"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				</a:t>
            </a:r>
            <a:r>
              <a:rPr lang="tr-TR"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MURAT BALKAN  /  TÜRKİYE</a:t>
            </a:r>
          </a:p>
          <a:p>
            <a:pPr marR="599440" algn="just">
              <a:lnSpc>
                <a:spcPct val="112000"/>
              </a:lnSpc>
              <a:spcAft>
                <a:spcPts val="0"/>
              </a:spcAft>
            </a:pPr>
            <a:endParaRPr lang="tr-TR" sz="1400"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endParaRPr>
          </a:p>
          <a:p>
            <a:pPr marR="599440" algn="just">
              <a:lnSpc>
                <a:spcPct val="112000"/>
              </a:lnSpc>
              <a:spcAft>
                <a:spcPts val="0"/>
              </a:spcAft>
            </a:pPr>
            <a:r>
              <a:rPr lang="tr-TR" sz="1400"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	</a:t>
            </a:r>
            <a:r>
              <a:rPr lang="tr-TR" sz="1400" b="1" dirty="0">
                <a:solidFill>
                  <a:srgbClr val="FF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TÜRKİYE’DEN ÜSTATLAR </a:t>
            </a:r>
          </a:p>
          <a:p>
            <a:pPr marR="599440" algn="just">
              <a:lnSpc>
                <a:spcPct val="112000"/>
              </a:lnSpc>
              <a:spcAft>
                <a:spcPts val="0"/>
              </a:spcAft>
            </a:pPr>
            <a:r>
              <a:rPr lang="tr-TR" sz="1400"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				</a:t>
            </a:r>
            <a:r>
              <a:rPr lang="tr-TR" sz="1600"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ERTUĞRUL ŞENTÜRK, BEKİR SAKARYA, ERCAN TAŞDEMİR, </a:t>
            </a:r>
          </a:p>
          <a:p>
            <a:pPr marR="599440" algn="just">
              <a:lnSpc>
                <a:spcPct val="112000"/>
              </a:lnSpc>
              <a:spcAft>
                <a:spcPts val="0"/>
              </a:spcAft>
            </a:pPr>
            <a:r>
              <a:rPr lang="tr-TR" sz="1600"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				SAMET PLANALI &amp; </a:t>
            </a:r>
            <a:r>
              <a:rPr lang="tr-TR" sz="1400"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Times New Roman" panose="02020603050405020304" pitchFamily="18" charset="0"/>
              </a:rPr>
              <a:t>BANDOROLL</a:t>
            </a:r>
            <a:endParaRPr lang="tr-TR" sz="1400"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endParaRPr>
          </a:p>
          <a:p>
            <a:pPr marR="599440" algn="just">
              <a:lnSpc>
                <a:spcPct val="112000"/>
              </a:lnSpc>
              <a:spcAft>
                <a:spcPts val="0"/>
              </a:spcAft>
            </a:pPr>
            <a:r>
              <a:rPr lang="tr-TR" sz="1400"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	</a:t>
            </a:r>
            <a:r>
              <a:rPr lang="tr-TR" sz="1400" b="1" dirty="0">
                <a:solidFill>
                  <a:srgbClr val="FF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DANSLARI İLE EŞLİK EDENLER </a:t>
            </a:r>
          </a:p>
          <a:p>
            <a:pPr marR="599440" algn="just">
              <a:lnSpc>
                <a:spcPct val="112000"/>
              </a:lnSpc>
              <a:spcAft>
                <a:spcPts val="0"/>
              </a:spcAft>
            </a:pPr>
            <a:r>
              <a:rPr lang="tr-TR" sz="1400"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				DOÇ. DR. KEREM CENK YILMAZ VE DOÇ. DİLEK CANTEKİN ELYAĞUTU </a:t>
            </a:r>
          </a:p>
          <a:p>
            <a:pPr marR="599440" algn="just">
              <a:lnSpc>
                <a:spcPct val="112000"/>
              </a:lnSpc>
              <a:spcAft>
                <a:spcPts val="0"/>
              </a:spcAft>
            </a:pPr>
            <a:r>
              <a:rPr lang="tr-TR" sz="1400"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				SERDAR BOMBACI VE DANS TOPLULUĞU </a:t>
            </a:r>
          </a:p>
          <a:p>
            <a:pPr marR="599440" algn="just">
              <a:lnSpc>
                <a:spcPct val="112000"/>
              </a:lnSpc>
              <a:spcAft>
                <a:spcPts val="0"/>
              </a:spcAft>
            </a:pPr>
            <a:r>
              <a:rPr lang="tr-TR" sz="1400"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				TURKUAZ DANS TOPLULUĞU – EREN DURSUN</a:t>
            </a:r>
          </a:p>
          <a:p>
            <a:pPr marR="599440" indent="89535" algn="just">
              <a:lnSpc>
                <a:spcPct val="107000"/>
              </a:lnSpc>
              <a:spcAft>
                <a:spcPts val="0"/>
              </a:spcAft>
            </a:pPr>
            <a:r>
              <a:rPr lang="tr-TR" sz="1400" b="1" dirty="0">
                <a:solidFill>
                  <a:srgbClr val="252525"/>
                </a:solidFill>
                <a:effectLst/>
                <a:latin typeface="Arial" panose="020B0604020202020204" pitchFamily="34" charset="0"/>
                <a:ea typeface="Arial" panose="020B0604020202020204" pitchFamily="34" charset="0"/>
                <a:cs typeface="Times New Roman" panose="02020603050405020304" pitchFamily="18" charset="0"/>
              </a:rPr>
              <a:t>■</a:t>
            </a:r>
            <a:r>
              <a:rPr lang="tr-TR" sz="1400" b="1" dirty="0">
                <a:solidFill>
                  <a:srgbClr val="252525"/>
                </a:solidFill>
                <a:effectLst/>
                <a:latin typeface="Calibri" panose="020F0502020204030204" pitchFamily="34" charset="0"/>
                <a:ea typeface="Arial" panose="020B0604020202020204" pitchFamily="34" charset="0"/>
                <a:cs typeface="Calibri" panose="020F0502020204030204" pitchFamily="34" charset="0"/>
              </a:rPr>
              <a:t> KONSER SONUNDA </a:t>
            </a:r>
            <a:r>
              <a:rPr lang="tr-TR" sz="1400"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10.YIL MARŞI </a:t>
            </a:r>
            <a:endParaRPr lang="tr-TR" sz="1400"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a:stretch>
            <a:fillRect/>
          </a:stretch>
        </p:blipFill>
        <p:spPr>
          <a:xfrm>
            <a:off x="10456851" y="5345922"/>
            <a:ext cx="1390008" cy="871804"/>
          </a:xfrm>
          <a:prstGeom prst="rect">
            <a:avLst/>
          </a:prstGeom>
        </p:spPr>
      </p:pic>
    </p:spTree>
    <p:extLst>
      <p:ext uri="{BB962C8B-B14F-4D97-AF65-F5344CB8AC3E}">
        <p14:creationId xmlns:p14="http://schemas.microsoft.com/office/powerpoint/2010/main" val="2994820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0457090" y="5346333"/>
            <a:ext cx="1390008" cy="871804"/>
          </a:xfrm>
          <a:prstGeom prst="rect">
            <a:avLst/>
          </a:prstGeom>
        </p:spPr>
      </p:pic>
      <p:sp>
        <p:nvSpPr>
          <p:cNvPr id="5" name="Dikdörtgen 4"/>
          <p:cNvSpPr/>
          <p:nvPr/>
        </p:nvSpPr>
        <p:spPr>
          <a:xfrm>
            <a:off x="349624" y="187023"/>
            <a:ext cx="11497474" cy="6320769"/>
          </a:xfrm>
          <a:prstGeom prst="rect">
            <a:avLst/>
          </a:prstGeom>
        </p:spPr>
        <p:txBody>
          <a:bodyPr wrap="square">
            <a:spAutoFit/>
          </a:bodyPr>
          <a:lstStyle/>
          <a:p>
            <a:pPr marR="599440" algn="just">
              <a:lnSpc>
                <a:spcPct val="107000"/>
              </a:lnSpc>
              <a:spcAft>
                <a:spcPts val="0"/>
              </a:spcAft>
            </a:pPr>
            <a:r>
              <a:rPr lang="tr-TR"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4. GÜN: </a:t>
            </a:r>
            <a:endParaRPr lang="tr-TR" b="1"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R="599440" algn="just">
              <a:lnSpc>
                <a:spcPct val="107000"/>
              </a:lnSpc>
              <a:spcAft>
                <a:spcPts val="0"/>
              </a:spcAft>
            </a:pPr>
            <a:r>
              <a:rPr lang="tr-TR"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KAF DAĞI VE ÖTESİNDEN ESİNTİLER</a:t>
            </a:r>
            <a:endParaRPr lang="tr-TR"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Times New Roman" panose="02020603050405020304" pitchFamily="18" charset="0"/>
            </a:endParaRPr>
          </a:p>
          <a:p>
            <a:pPr marR="599440" algn="just">
              <a:lnSpc>
                <a:spcPct val="107000"/>
              </a:lnSpc>
              <a:spcAft>
                <a:spcPts val="0"/>
              </a:spcAft>
            </a:pPr>
            <a:r>
              <a:rPr lang="tr-TR"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KAFKAS KÜLTÜR COĞRAFYASINDAN MÜZİK VE DANSLAR</a:t>
            </a:r>
            <a:endParaRPr lang="tr-TR" b="1"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R="599440" algn="just">
              <a:lnSpc>
                <a:spcPct val="112000"/>
              </a:lnSpc>
              <a:spcAft>
                <a:spcPts val="0"/>
              </a:spcAft>
            </a:pPr>
            <a:r>
              <a:rPr lang="tr-TR" sz="1400" dirty="0">
                <a:effectLst/>
                <a:latin typeface="Calibri" panose="020F0502020204030204" pitchFamily="34" charset="0"/>
                <a:ea typeface="Times New Roman" panose="02020603050405020304" pitchFamily="18" charset="0"/>
                <a:cs typeface="Calibri" panose="020F0502020204030204" pitchFamily="34" charset="0"/>
              </a:rPr>
              <a:t> </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R="599440" algn="just">
              <a:lnSpc>
                <a:spcPct val="112000"/>
              </a:lnSpc>
              <a:spcAft>
                <a:spcPts val="0"/>
              </a:spcAft>
            </a:pPr>
            <a:r>
              <a:rPr lang="tr-TR" sz="1400" dirty="0">
                <a:effectLst/>
                <a:latin typeface="Calibri" panose="020F0502020204030204" pitchFamily="34" charset="0"/>
                <a:ea typeface="Times New Roman" panose="02020603050405020304" pitchFamily="18" charset="0"/>
                <a:cs typeface="Calibri" panose="020F0502020204030204" pitchFamily="34" charset="0"/>
              </a:rPr>
              <a:t> </a:t>
            </a:r>
            <a:r>
              <a:rPr lang="tr-TR"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ETNOGRAM İSTANBUL:</a:t>
            </a:r>
            <a:endParaRPr lang="tr-TR"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L="270510" marR="599440" indent="449580" algn="just">
              <a:lnSpc>
                <a:spcPct val="107000"/>
              </a:lnSpc>
              <a:spcAft>
                <a:spcPts val="0"/>
              </a:spcAft>
            </a:pPr>
            <a:r>
              <a:rPr lang="tr-TR" sz="1400" b="1" dirty="0">
                <a:solidFill>
                  <a:srgbClr val="252525"/>
                </a:solidFill>
                <a:effectLst/>
                <a:latin typeface="Calibri" panose="020F0502020204030204" pitchFamily="34" charset="0"/>
                <a:ea typeface="Arial" panose="020B0604020202020204" pitchFamily="34" charset="0"/>
                <a:cs typeface="Calibri" panose="020F0502020204030204" pitchFamily="34" charset="0"/>
              </a:rPr>
              <a:t>AZERBAYCAN SÜİT,  ÇOBANLAR, NAZELEME,</a:t>
            </a:r>
            <a:r>
              <a:rPr lang="tr-TR" sz="1400" dirty="0">
                <a:solidFill>
                  <a:srgbClr val="252525"/>
                </a:solidFill>
                <a:effectLst/>
                <a:latin typeface="Calibri" panose="020F0502020204030204" pitchFamily="34" charset="0"/>
                <a:ea typeface="Arial" panose="020B0604020202020204" pitchFamily="34" charset="0"/>
                <a:cs typeface="Calibri" panose="020F0502020204030204" pitchFamily="34" charset="0"/>
              </a:rPr>
              <a:t>  </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270510" marR="599440" indent="449580" algn="just">
              <a:lnSpc>
                <a:spcPct val="107000"/>
              </a:lnSpc>
              <a:spcAft>
                <a:spcPts val="0"/>
              </a:spcAft>
            </a:pPr>
            <a:r>
              <a:rPr lang="tr-TR" sz="1400" b="1" dirty="0">
                <a:solidFill>
                  <a:srgbClr val="252525"/>
                </a:solidFill>
                <a:effectLst/>
                <a:latin typeface="Calibri" panose="020F0502020204030204" pitchFamily="34" charset="0"/>
                <a:ea typeface="Arial" panose="020B0604020202020204" pitchFamily="34" charset="0"/>
                <a:cs typeface="Calibri" panose="020F0502020204030204" pitchFamily="34" charset="0"/>
              </a:rPr>
              <a:t>BAHAR DANSI (Dağıstan DHT), BULUŞMA (Dağıstan DHT),</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270510" marR="599440" indent="449580" algn="just">
              <a:lnSpc>
                <a:spcPct val="107000"/>
              </a:lnSpc>
              <a:spcAft>
                <a:spcPts val="0"/>
              </a:spcAft>
            </a:pPr>
            <a:r>
              <a:rPr lang="tr-TR" sz="1400" b="1" dirty="0">
                <a:solidFill>
                  <a:srgbClr val="252525"/>
                </a:solidFill>
                <a:effectLst/>
                <a:latin typeface="Calibri" panose="020F0502020204030204" pitchFamily="34" charset="0"/>
                <a:ea typeface="Arial" panose="020B0604020202020204" pitchFamily="34" charset="0"/>
                <a:cs typeface="Calibri" panose="020F0502020204030204" pitchFamily="34" charset="0"/>
              </a:rPr>
              <a:t>DAVLURİ, SİMD,  KAAFE, LEZGİNKA,</a:t>
            </a:r>
            <a:r>
              <a:rPr lang="tr-TR" sz="1400" dirty="0">
                <a:solidFill>
                  <a:srgbClr val="252525"/>
                </a:solidFill>
                <a:effectLst/>
                <a:latin typeface="Calibri" panose="020F0502020204030204" pitchFamily="34" charset="0"/>
                <a:ea typeface="Arial" panose="020B0604020202020204" pitchFamily="34" charset="0"/>
                <a:cs typeface="Calibri" panose="020F0502020204030204" pitchFamily="34" charset="0"/>
              </a:rPr>
              <a:t> </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R="599440" algn="just">
              <a:lnSpc>
                <a:spcPct val="112000"/>
              </a:lnSpc>
              <a:spcAft>
                <a:spcPts val="0"/>
              </a:spcAft>
            </a:pPr>
            <a:r>
              <a:rPr lang="tr-TR" sz="1400" dirty="0">
                <a:effectLst/>
                <a:latin typeface="Calibri" panose="020F0502020204030204" pitchFamily="34" charset="0"/>
                <a:ea typeface="Times New Roman" panose="02020603050405020304" pitchFamily="18" charset="0"/>
                <a:cs typeface="Calibri" panose="020F0502020204030204" pitchFamily="34" charset="0"/>
              </a:rPr>
              <a:t> </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R="599440" algn="just">
              <a:lnSpc>
                <a:spcPct val="112000"/>
              </a:lnSpc>
              <a:spcAft>
                <a:spcPts val="0"/>
              </a:spcAft>
            </a:pPr>
            <a:r>
              <a:rPr lang="tr-TR" sz="1400" dirty="0">
                <a:effectLst/>
                <a:latin typeface="Calibri" panose="020F0502020204030204" pitchFamily="34" charset="0"/>
                <a:ea typeface="Times New Roman" panose="02020603050405020304" pitchFamily="18" charset="0"/>
                <a:cs typeface="Calibri" panose="020F0502020204030204" pitchFamily="34" charset="0"/>
              </a:rPr>
              <a:t> </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R="599440" lvl="0" algn="just">
              <a:lnSpc>
                <a:spcPct val="107000"/>
              </a:lnSpc>
            </a:pPr>
            <a:r>
              <a:rPr lang="tr-TR" sz="1400" b="1" dirty="0">
                <a:solidFill>
                  <a:srgbClr val="FF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GÜNÜN KONUK SOLİSTLERİ VE TOPLULUKLARI</a:t>
            </a:r>
            <a:r>
              <a:rPr lang="tr-TR" sz="1400" b="1" dirty="0">
                <a:solidFill>
                  <a:srgbClr val="252525"/>
                </a:solidFill>
                <a:latin typeface="Calibri" panose="020F0502020204030204" pitchFamily="34" charset="0"/>
                <a:ea typeface="Arial" panose="020B0604020202020204" pitchFamily="34" charset="0"/>
                <a:cs typeface="Calibri" panose="020F0502020204030204" pitchFamily="34" charset="0"/>
              </a:rPr>
              <a:t>  </a:t>
            </a:r>
            <a:endParaRPr lang="tr-TR" sz="14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270510" marR="599440" indent="449580" algn="just">
              <a:lnSpc>
                <a:spcPct val="107000"/>
              </a:lnSpc>
              <a:spcAft>
                <a:spcPts val="0"/>
              </a:spcAft>
            </a:pPr>
            <a:r>
              <a:rPr lang="tr-TR" sz="1400" b="1" dirty="0">
                <a:solidFill>
                  <a:srgbClr val="FF3636"/>
                </a:solidFill>
                <a:effectLst/>
                <a:latin typeface="Calibri" panose="020F0502020204030204" pitchFamily="34" charset="0"/>
                <a:ea typeface="Arial" panose="020B0604020202020204" pitchFamily="34" charset="0"/>
                <a:cs typeface="Calibri" panose="020F0502020204030204" pitchFamily="34" charset="0"/>
              </a:rPr>
              <a:t>				</a:t>
            </a:r>
            <a:r>
              <a:rPr lang="tr-TR" sz="2400"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OROSZ ZOLTAN / MACARİSTAN </a:t>
            </a:r>
            <a:endParaRPr lang="tr-TR" sz="1400"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R="599440" algn="just">
              <a:lnSpc>
                <a:spcPct val="112000"/>
              </a:lnSpc>
              <a:spcAft>
                <a:spcPts val="0"/>
              </a:spcAft>
            </a:pPr>
            <a:r>
              <a:rPr lang="tr-TR" sz="1400" dirty="0">
                <a:effectLst/>
                <a:latin typeface="Calibri" panose="020F0502020204030204" pitchFamily="34" charset="0"/>
                <a:ea typeface="Times New Roman" panose="02020603050405020304" pitchFamily="18" charset="0"/>
                <a:cs typeface="Calibri" panose="020F0502020204030204" pitchFamily="34" charset="0"/>
              </a:rPr>
              <a:t> </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R="599440" algn="just">
              <a:lnSpc>
                <a:spcPct val="112000"/>
              </a:lnSpc>
              <a:spcAft>
                <a:spcPts val="0"/>
              </a:spcAft>
            </a:pPr>
            <a:r>
              <a:rPr lang="tr-TR" sz="1400" dirty="0">
                <a:effectLst/>
                <a:latin typeface="Calibri" panose="020F0502020204030204" pitchFamily="34" charset="0"/>
                <a:ea typeface="Times New Roman" panose="02020603050405020304" pitchFamily="18" charset="0"/>
                <a:cs typeface="Calibri" panose="020F0502020204030204" pitchFamily="34" charset="0"/>
              </a:rPr>
              <a:t> </a:t>
            </a:r>
            <a:r>
              <a:rPr lang="tr-TR" sz="1400" dirty="0">
                <a:latin typeface="Calibri" panose="020F0502020204030204" pitchFamily="34" charset="0"/>
                <a:ea typeface="Times New Roman" panose="02020603050405020304" pitchFamily="18" charset="0"/>
                <a:cs typeface="Times New Roman" panose="02020603050405020304" pitchFamily="18" charset="0"/>
              </a:rPr>
              <a:t>				</a:t>
            </a:r>
            <a:r>
              <a:rPr lang="tr-TR" sz="2000"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GÜLCAN ALTAN VE ELGÜN GULİYEV</a:t>
            </a:r>
            <a:r>
              <a:rPr lang="tr-TR" sz="1400"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 / TÜRKİYE – AZERBAYCAN  </a:t>
            </a:r>
          </a:p>
          <a:p>
            <a:pPr marR="599440" algn="just">
              <a:lnSpc>
                <a:spcPct val="112000"/>
              </a:lnSpc>
              <a:spcAft>
                <a:spcPts val="0"/>
              </a:spcAft>
            </a:pPr>
            <a:r>
              <a:rPr lang="tr-TR" sz="1400" b="1" dirty="0">
                <a:solidFill>
                  <a:srgbClr val="FF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TÜRKİYE’DEN GARMON VE VURMALI ÇALGILAR ÜSTATLARI </a:t>
            </a:r>
            <a:r>
              <a:rPr lang="tr-TR" sz="1400"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	</a:t>
            </a:r>
          </a:p>
          <a:p>
            <a:pPr marR="599440" algn="just">
              <a:lnSpc>
                <a:spcPct val="112000"/>
              </a:lnSpc>
              <a:spcAft>
                <a:spcPts val="0"/>
              </a:spcAft>
            </a:pPr>
            <a:r>
              <a:rPr lang="tr-TR" sz="1400"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				CENGİZ BERKÜN, TOLGA GELERİ, EMRE KUYUMCU, BURAK ALKAN, ALPAY KARAYEL, </a:t>
            </a:r>
          </a:p>
          <a:p>
            <a:pPr marR="599440" algn="just">
              <a:lnSpc>
                <a:spcPct val="112000"/>
              </a:lnSpc>
              <a:spcAft>
                <a:spcPts val="0"/>
              </a:spcAft>
            </a:pPr>
            <a:r>
              <a:rPr lang="tr-TR" sz="1400"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				FERHAT UZUNBAŞ, MEHMET İNCELİ, MUSTAFA YAVUZDEMİR, 	DENİZ EREN TORUN, </a:t>
            </a:r>
          </a:p>
          <a:p>
            <a:pPr marR="599440" algn="just">
              <a:lnSpc>
                <a:spcPct val="112000"/>
              </a:lnSpc>
              <a:spcAft>
                <a:spcPts val="0"/>
              </a:spcAft>
            </a:pPr>
            <a:r>
              <a:rPr lang="tr-TR" sz="1400"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				MUHARREM TEKİN, YUNUS SÖNMEZ, ZİYA SERKAN DOĞAN, TOLGA ARAS</a:t>
            </a:r>
            <a:endParaRPr lang="tr-TR" sz="1400" b="1"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R="599440" lvl="0" algn="just">
              <a:lnSpc>
                <a:spcPct val="112000"/>
              </a:lnSpc>
            </a:pPr>
            <a:r>
              <a:rPr lang="tr-TR" sz="1400" dirty="0">
                <a:effectLst/>
                <a:latin typeface="Calibri" panose="020F0502020204030204" pitchFamily="34" charset="0"/>
                <a:ea typeface="Times New Roman" panose="02020603050405020304" pitchFamily="18" charset="0"/>
                <a:cs typeface="Calibri" panose="020F0502020204030204" pitchFamily="34" charset="0"/>
              </a:rPr>
              <a:t> </a:t>
            </a:r>
            <a:r>
              <a:rPr lang="tr-TR" sz="1400" b="1" dirty="0">
                <a:solidFill>
                  <a:srgbClr val="FF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DANSLARI İLE EŞLİK EDENLER </a:t>
            </a:r>
          </a:p>
          <a:p>
            <a:pPr marR="599440" lvl="0" algn="just">
              <a:lnSpc>
                <a:spcPct val="112000"/>
              </a:lnSpc>
            </a:pPr>
            <a:r>
              <a:rPr lang="tr-TR" sz="1400"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				DOÇ. DR. KEREM CENK YILMAZ VE DOÇ. DİLEK CANTEKİN ELYAĞUTU </a:t>
            </a:r>
          </a:p>
          <a:p>
            <a:pPr marR="599440" lvl="0" algn="just">
              <a:lnSpc>
                <a:spcPct val="112000"/>
              </a:lnSpc>
            </a:pPr>
            <a:r>
              <a:rPr lang="tr-TR" sz="1400"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				SERDAR BOMBACI VE DANS TOPLULUĞU </a:t>
            </a:r>
          </a:p>
          <a:p>
            <a:pPr marR="599440" lvl="0" algn="just">
              <a:lnSpc>
                <a:spcPct val="112000"/>
              </a:lnSpc>
            </a:pPr>
            <a:r>
              <a:rPr lang="tr-TR" sz="1400"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				TURKUAZ DANS TOPLULUĞU – EREN DURSUN</a:t>
            </a:r>
          </a:p>
          <a:p>
            <a:pPr marR="599440" algn="just">
              <a:lnSpc>
                <a:spcPct val="107000"/>
              </a:lnSpc>
              <a:spcAft>
                <a:spcPts val="0"/>
              </a:spcAft>
            </a:pPr>
            <a:r>
              <a:rPr lang="tr-TR" sz="1400" dirty="0">
                <a:solidFill>
                  <a:srgbClr val="252525"/>
                </a:solidFill>
                <a:effectLst/>
                <a:latin typeface="Arial" panose="020B0604020202020204" pitchFamily="34" charset="0"/>
                <a:ea typeface="Arial" panose="020B0604020202020204" pitchFamily="34" charset="0"/>
                <a:cs typeface="Times New Roman" panose="02020603050405020304" pitchFamily="18" charset="0"/>
              </a:rPr>
              <a:t>■</a:t>
            </a:r>
            <a:r>
              <a:rPr lang="tr-TR" sz="1400" dirty="0">
                <a:solidFill>
                  <a:srgbClr val="252525"/>
                </a:solidFill>
                <a:effectLst/>
                <a:latin typeface="Calibri" panose="020F0502020204030204" pitchFamily="34" charset="0"/>
                <a:ea typeface="Arial" panose="020B0604020202020204" pitchFamily="34" charset="0"/>
                <a:cs typeface="Calibri" panose="020F0502020204030204" pitchFamily="34" charset="0"/>
              </a:rPr>
              <a:t> </a:t>
            </a:r>
            <a:r>
              <a:rPr lang="tr-TR" sz="1400" b="1" dirty="0">
                <a:solidFill>
                  <a:srgbClr val="252525"/>
                </a:solidFill>
                <a:effectLst/>
                <a:latin typeface="Calibri" panose="020F0502020204030204" pitchFamily="34" charset="0"/>
                <a:ea typeface="Arial" panose="020B0604020202020204" pitchFamily="34" charset="0"/>
                <a:cs typeface="Calibri" panose="020F0502020204030204" pitchFamily="34" charset="0"/>
              </a:rPr>
              <a:t>KONSER SONUNDA </a:t>
            </a:r>
            <a:r>
              <a:rPr lang="tr-TR" sz="1400"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10.YIL MARŞI</a:t>
            </a:r>
            <a:endParaRPr lang="tr-TR" sz="1400"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0394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36176" y="480131"/>
            <a:ext cx="11551024" cy="1644168"/>
          </a:xfrm>
          <a:prstGeom prst="rect">
            <a:avLst/>
          </a:prstGeom>
        </p:spPr>
        <p:txBody>
          <a:bodyPr wrap="square">
            <a:spAutoFit/>
          </a:bodyPr>
          <a:lstStyle/>
          <a:p>
            <a:pPr lvl="0" algn="just">
              <a:spcAft>
                <a:spcPts val="0"/>
              </a:spcAft>
              <a:tabLst>
                <a:tab pos="1350645" algn="l"/>
              </a:tabLst>
            </a:pPr>
            <a:r>
              <a:rPr lang="tr-TR" sz="1600" b="1" dirty="0">
                <a:solidFill>
                  <a:srgbClr val="C00000"/>
                </a:solidFill>
                <a:effectLst>
                  <a:outerShdw blurRad="38100" dist="38100" dir="2700000" algn="tl">
                    <a:srgbClr val="000000">
                      <a:alpha val="43137"/>
                    </a:srgbClr>
                  </a:outerShdw>
                </a:effectLst>
                <a:ea typeface="Calibri" panose="020F0502020204030204" pitchFamily="34" charset="0"/>
              </a:rPr>
              <a:t>FESTİVAL KATILIMCILARINDAN BAZILARI</a:t>
            </a:r>
          </a:p>
          <a:p>
            <a:pPr lvl="0" algn="just">
              <a:spcAft>
                <a:spcPts val="0"/>
              </a:spcAft>
              <a:tabLst>
                <a:tab pos="1350645" algn="l"/>
              </a:tabLst>
            </a:pPr>
            <a:r>
              <a:rPr lang="tr-TR" sz="1200" b="1" dirty="0">
                <a:effectLst/>
                <a:ea typeface="Calibri" panose="020F0502020204030204" pitchFamily="34" charset="0"/>
              </a:rPr>
              <a:t>OROSZ ZOLTAN: 				</a:t>
            </a:r>
            <a:r>
              <a:rPr lang="tr-TR" sz="1200" b="1" u="sng" dirty="0">
                <a:solidFill>
                  <a:srgbClr val="0563C1"/>
                </a:solidFill>
                <a:effectLst/>
                <a:ea typeface="Calibri" panose="020F0502020204030204" pitchFamily="34" charset="0"/>
                <a:hlinkClick r:id="rId2"/>
              </a:rPr>
              <a:t>https://www.youtube.com/@ZoltanOroszAccordionist</a:t>
            </a:r>
            <a:endParaRPr lang="tr-TR" sz="1200" dirty="0">
              <a:effectLst/>
            </a:endParaRPr>
          </a:p>
          <a:p>
            <a:pPr lvl="0" algn="just">
              <a:spcAft>
                <a:spcPts val="0"/>
              </a:spcAft>
              <a:tabLst>
                <a:tab pos="1350645" algn="l"/>
              </a:tabLst>
            </a:pPr>
            <a:r>
              <a:rPr lang="tr-TR" sz="1200" b="1" dirty="0">
                <a:effectLst/>
                <a:ea typeface="Calibri" panose="020F0502020204030204" pitchFamily="34" charset="0"/>
              </a:rPr>
              <a:t>DUŞAN DORDEVİÇ: 				</a:t>
            </a:r>
            <a:r>
              <a:rPr lang="tr-TR" sz="1200" b="1" u="sng" dirty="0">
                <a:solidFill>
                  <a:srgbClr val="0563C1"/>
                </a:solidFill>
                <a:effectLst/>
                <a:ea typeface="Calibri" panose="020F0502020204030204" pitchFamily="34" charset="0"/>
                <a:hlinkClick r:id="rId3"/>
              </a:rPr>
              <a:t>https://www.youtube.com/@dusandjordjevic92</a:t>
            </a:r>
            <a:endParaRPr lang="tr-TR" sz="1200" dirty="0">
              <a:effectLst/>
            </a:endParaRPr>
          </a:p>
          <a:p>
            <a:pPr lvl="0" algn="just">
              <a:spcAft>
                <a:spcPts val="0"/>
              </a:spcAft>
              <a:tabLst>
                <a:tab pos="1350645" algn="l"/>
              </a:tabLst>
            </a:pPr>
            <a:r>
              <a:rPr lang="tr-TR" sz="1200" b="1" dirty="0">
                <a:effectLst/>
                <a:ea typeface="Calibri" panose="020F0502020204030204" pitchFamily="34" charset="0"/>
              </a:rPr>
              <a:t>EGLE ONA BARTKEVİČİŪTĖ: 			</a:t>
            </a:r>
            <a:r>
              <a:rPr lang="tr-TR" sz="1200" b="1" u="sng" dirty="0">
                <a:solidFill>
                  <a:srgbClr val="0563C1"/>
                </a:solidFill>
                <a:effectLst/>
                <a:ea typeface="Calibri" panose="020F0502020204030204" pitchFamily="34" charset="0"/>
                <a:hlinkClick r:id="rId4"/>
              </a:rPr>
              <a:t>https://www.youtube.com/@eglutacco</a:t>
            </a:r>
            <a:endParaRPr lang="tr-TR" sz="1200" dirty="0">
              <a:effectLst/>
            </a:endParaRPr>
          </a:p>
          <a:p>
            <a:pPr lvl="0" algn="just">
              <a:spcAft>
                <a:spcPts val="0"/>
              </a:spcAft>
              <a:tabLst>
                <a:tab pos="1350645" algn="l"/>
              </a:tabLst>
            </a:pPr>
            <a:r>
              <a:rPr lang="tr-TR" sz="1200" b="1" dirty="0">
                <a:effectLst/>
                <a:ea typeface="Calibri" panose="020F0502020204030204" pitchFamily="34" charset="0"/>
              </a:rPr>
              <a:t>VESNA BAJİC STOJİLJKOVİC (ACCDUET /AKKO İKİLİSİ) 	</a:t>
            </a:r>
            <a:r>
              <a:rPr lang="tr-TR" sz="1200" b="1" u="sng" dirty="0">
                <a:solidFill>
                  <a:srgbClr val="0563C1"/>
                </a:solidFill>
                <a:effectLst/>
                <a:ea typeface="Calibri" panose="020F0502020204030204" pitchFamily="34" charset="0"/>
                <a:hlinkClick r:id="rId5"/>
              </a:rPr>
              <a:t>https://www.youtube.com/@ACCDUET</a:t>
            </a:r>
            <a:endParaRPr lang="tr-TR" sz="1200" dirty="0">
              <a:effectLst/>
            </a:endParaRPr>
          </a:p>
          <a:p>
            <a:pPr lvl="0" algn="just">
              <a:spcAft>
                <a:spcPts val="0"/>
              </a:spcAft>
              <a:tabLst>
                <a:tab pos="1350645" algn="l"/>
              </a:tabLst>
            </a:pPr>
            <a:r>
              <a:rPr lang="tr-TR" sz="1200" b="1" dirty="0">
                <a:effectLst/>
                <a:ea typeface="Calibri" panose="020F0502020204030204" pitchFamily="34" charset="0"/>
              </a:rPr>
              <a:t>SUBHAN KÖÇERLİ: 				</a:t>
            </a:r>
            <a:r>
              <a:rPr lang="tr-TR" sz="1200" b="1" u="sng" dirty="0">
                <a:solidFill>
                  <a:srgbClr val="0563C1"/>
                </a:solidFill>
                <a:effectLst/>
                <a:ea typeface="Calibri" panose="020F0502020204030204" pitchFamily="34" charset="0"/>
                <a:hlinkClick r:id="rId6"/>
              </a:rPr>
              <a:t>https://www.youtube.com/@subhankocrlisubhankocharli5279</a:t>
            </a:r>
            <a:endParaRPr lang="tr-TR" sz="1200" dirty="0">
              <a:effectLst/>
            </a:endParaRPr>
          </a:p>
          <a:p>
            <a:pPr lvl="0" algn="just">
              <a:spcAft>
                <a:spcPts val="0"/>
              </a:spcAft>
              <a:tabLst>
                <a:tab pos="1350645" algn="l"/>
              </a:tabLst>
            </a:pPr>
            <a:r>
              <a:rPr lang="tr-TR" sz="1200" b="1" dirty="0">
                <a:effectLst/>
                <a:ea typeface="Calibri" panose="020F0502020204030204" pitchFamily="34" charset="0"/>
              </a:rPr>
              <a:t>ANGEL MARİNOV: 				</a:t>
            </a:r>
            <a:r>
              <a:rPr lang="tr-TR" sz="1200" b="1" u="sng" dirty="0">
                <a:solidFill>
                  <a:srgbClr val="0563C1"/>
                </a:solidFill>
                <a:effectLst/>
                <a:ea typeface="Calibri" panose="020F0502020204030204" pitchFamily="34" charset="0"/>
                <a:hlinkClick r:id="rId7"/>
              </a:rPr>
              <a:t>https://www.youtube.com/watch?v=XZftUh4Rnww</a:t>
            </a:r>
            <a:endParaRPr lang="tr-TR" sz="1200" dirty="0">
              <a:effectLst/>
            </a:endParaRPr>
          </a:p>
          <a:p>
            <a:pPr lvl="0" algn="just">
              <a:lnSpc>
                <a:spcPct val="107000"/>
              </a:lnSpc>
              <a:spcAft>
                <a:spcPts val="0"/>
              </a:spcAft>
              <a:tabLst>
                <a:tab pos="1350645" algn="l"/>
              </a:tabLst>
            </a:pPr>
            <a:r>
              <a:rPr lang="tr-TR" sz="1200" b="1" dirty="0">
                <a:effectLst/>
                <a:latin typeface="Calibri" panose="020F0502020204030204" pitchFamily="34" charset="0"/>
                <a:ea typeface="Calibri" panose="020F0502020204030204" pitchFamily="34" charset="0"/>
                <a:cs typeface="Times New Roman" panose="02020603050405020304" pitchFamily="18" charset="0"/>
              </a:rPr>
              <a:t>SERVER KERİMOV: 				</a:t>
            </a:r>
            <a:r>
              <a:rPr lang="tr-TR" sz="12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https://www.instagram.com/serverkerimov46/</a:t>
            </a:r>
            <a:r>
              <a:rPr lang="tr-TR" sz="1200" b="1" dirty="0">
                <a:effectLst/>
                <a:latin typeface="Calibri" panose="020F0502020204030204" pitchFamily="34" charset="0"/>
                <a:ea typeface="Calibri" panose="020F0502020204030204" pitchFamily="34" charset="0"/>
                <a:cs typeface="Times New Roman" panose="02020603050405020304" pitchFamily="18" charset="0"/>
              </a:rPr>
              <a:t> 	</a:t>
            </a:r>
            <a:r>
              <a:rPr lang="tr-TR" sz="12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https://www.youtube.com/watch?v=ybkMuVk63IY</a:t>
            </a:r>
            <a:endParaRPr lang="tr-TR"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Dikdörtgen 4"/>
          <p:cNvSpPr/>
          <p:nvPr/>
        </p:nvSpPr>
        <p:spPr>
          <a:xfrm>
            <a:off x="336176" y="5082736"/>
            <a:ext cx="11551024" cy="276999"/>
          </a:xfrm>
          <a:prstGeom prst="rect">
            <a:avLst/>
          </a:prstGeom>
        </p:spPr>
        <p:txBody>
          <a:bodyPr wrap="square">
            <a:spAutoFit/>
          </a:bodyPr>
          <a:lstStyle/>
          <a:p>
            <a:pPr lvl="0">
              <a:spcAft>
                <a:spcPts val="0"/>
              </a:spcAft>
            </a:pPr>
            <a:r>
              <a:rPr lang="tr-TR" sz="1000" b="1" dirty="0">
                <a:solidFill>
                  <a:srgbClr val="767171"/>
                </a:solidFill>
                <a:effectLst/>
                <a:ea typeface="Calibri" panose="020F0502020204030204" pitchFamily="34" charset="0"/>
              </a:rPr>
              <a:t>İSTANBUL KÖRÜKLÜ ÇALGILAR TOPLULUĞU / ETNOGRAM İSTANBUL </a:t>
            </a:r>
            <a:r>
              <a:rPr lang="tr-TR" sz="1200" b="1" dirty="0">
                <a:solidFill>
                  <a:srgbClr val="767171"/>
                </a:solidFill>
                <a:effectLst/>
                <a:ea typeface="Calibri" panose="020F0502020204030204" pitchFamily="34" charset="0"/>
              </a:rPr>
              <a:t>	</a:t>
            </a:r>
            <a:r>
              <a:rPr lang="tr-TR" sz="1200" b="1" dirty="0">
                <a:solidFill>
                  <a:srgbClr val="2E74B5"/>
                </a:solidFill>
                <a:effectLst/>
                <a:ea typeface="Calibri" panose="020F0502020204030204" pitchFamily="34" charset="0"/>
                <a:hlinkClick r:id="rId10"/>
              </a:rPr>
              <a:t>https://www.youtube.com/watch?v=R7kPFu4eb7c</a:t>
            </a:r>
            <a:r>
              <a:rPr lang="tr-TR" sz="1200" b="1" dirty="0">
                <a:solidFill>
                  <a:srgbClr val="2E74B5"/>
                </a:solidFill>
                <a:effectLst/>
                <a:ea typeface="Calibri" panose="020F0502020204030204" pitchFamily="34" charset="0"/>
              </a:rPr>
              <a:t>	</a:t>
            </a:r>
            <a:r>
              <a:rPr lang="tr-TR" sz="1200" b="1" dirty="0">
                <a:solidFill>
                  <a:srgbClr val="2E74B5"/>
                </a:solidFill>
                <a:effectLst/>
                <a:ea typeface="Calibri" panose="020F0502020204030204" pitchFamily="34" charset="0"/>
                <a:hlinkClick r:id="rId11"/>
              </a:rPr>
              <a:t>https://www.youtube.com/@azizalielyagutu/videos</a:t>
            </a:r>
            <a:endParaRPr lang="tr-TR" sz="1200" dirty="0">
              <a:effectLst/>
            </a:endParaRPr>
          </a:p>
        </p:txBody>
      </p:sp>
      <p:sp>
        <p:nvSpPr>
          <p:cNvPr id="6" name="Dikdörtgen 5"/>
          <p:cNvSpPr/>
          <p:nvPr/>
        </p:nvSpPr>
        <p:spPr>
          <a:xfrm>
            <a:off x="336176" y="2238618"/>
            <a:ext cx="11551024" cy="1015663"/>
          </a:xfrm>
          <a:prstGeom prst="rect">
            <a:avLst/>
          </a:prstGeom>
        </p:spPr>
        <p:txBody>
          <a:bodyPr wrap="square">
            <a:spAutoFit/>
          </a:bodyPr>
          <a:lstStyle/>
          <a:p>
            <a:pPr lvl="0">
              <a:spcAft>
                <a:spcPts val="0"/>
              </a:spcAft>
              <a:buClr>
                <a:srgbClr val="767171"/>
              </a:buClr>
            </a:pPr>
            <a:r>
              <a:rPr lang="tr-TR" sz="1200" b="1" dirty="0">
                <a:solidFill>
                  <a:srgbClr val="767171"/>
                </a:solidFill>
                <a:effectLst/>
                <a:ea typeface="Calibri" panose="020F0502020204030204" pitchFamily="34" charset="0"/>
              </a:rPr>
              <a:t>VOKAL SOLİST GÜLCAN ALTAN 	</a:t>
            </a:r>
            <a:r>
              <a:rPr lang="tr-TR" sz="1200" b="1" dirty="0">
                <a:solidFill>
                  <a:srgbClr val="767171"/>
                </a:solidFill>
                <a:ea typeface="Calibri" panose="020F0502020204030204" pitchFamily="34" charset="0"/>
              </a:rPr>
              <a:t>	</a:t>
            </a:r>
            <a:r>
              <a:rPr lang="tr-TR" sz="1200" b="1" u="sng" dirty="0">
                <a:solidFill>
                  <a:srgbClr val="0563C1"/>
                </a:solidFill>
                <a:effectLst/>
                <a:ea typeface="Calibri" panose="020F0502020204030204" pitchFamily="34" charset="0"/>
                <a:hlinkClick r:id="rId12"/>
              </a:rPr>
              <a:t>https://www.youtube.com/@GulcanALTANofficial</a:t>
            </a:r>
            <a:endParaRPr lang="tr-TR" sz="1200" dirty="0">
              <a:effectLst/>
            </a:endParaRPr>
          </a:p>
          <a:p>
            <a:pPr lvl="0">
              <a:spcAft>
                <a:spcPts val="0"/>
              </a:spcAft>
              <a:buClr>
                <a:srgbClr val="767171"/>
              </a:buClr>
            </a:pPr>
            <a:r>
              <a:rPr lang="tr-TR" sz="1200" b="1" dirty="0">
                <a:solidFill>
                  <a:srgbClr val="767171"/>
                </a:solidFill>
                <a:effectLst/>
                <a:ea typeface="Calibri" panose="020F0502020204030204" pitchFamily="34" charset="0"/>
              </a:rPr>
              <a:t>VOKAL SOLİST ELGUN GULİYEV </a:t>
            </a:r>
            <a:r>
              <a:rPr lang="tr-TR" sz="1200" dirty="0"/>
              <a:t>		</a:t>
            </a:r>
            <a:r>
              <a:rPr lang="tr-TR" sz="1200" b="1" u="sng" dirty="0">
                <a:solidFill>
                  <a:srgbClr val="0563C1"/>
                </a:solidFill>
                <a:effectLst/>
                <a:ea typeface="Calibri" panose="020F0502020204030204" pitchFamily="34" charset="0"/>
                <a:hlinkClick r:id="rId13"/>
              </a:rPr>
              <a:t>https://www.youtube.com/@mrtenore</a:t>
            </a:r>
            <a:endParaRPr lang="tr-TR" sz="1200" b="1" u="sng" dirty="0">
              <a:solidFill>
                <a:srgbClr val="0563C1"/>
              </a:solidFill>
              <a:effectLst/>
              <a:ea typeface="Calibri" panose="020F0502020204030204" pitchFamily="34" charset="0"/>
            </a:endParaRPr>
          </a:p>
          <a:p>
            <a:pPr lvl="0">
              <a:spcAft>
                <a:spcPts val="0"/>
              </a:spcAft>
              <a:buClr>
                <a:srgbClr val="767171"/>
              </a:buClr>
            </a:pPr>
            <a:r>
              <a:rPr lang="tr-TR" sz="1200" b="1" dirty="0">
                <a:solidFill>
                  <a:srgbClr val="767171"/>
                </a:solidFill>
                <a:effectLst/>
                <a:ea typeface="Calibri" panose="020F0502020204030204" pitchFamily="34" charset="0"/>
              </a:rPr>
              <a:t>VOKAL SOLİST MURAT BALKAN 		</a:t>
            </a:r>
            <a:r>
              <a:rPr lang="tr-TR" sz="12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4"/>
              </a:rPr>
              <a:t>https://www.youtube.com/@MuratBalkanOfficial</a:t>
            </a:r>
            <a:endParaRPr lang="tr-TR" sz="12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lvl="0">
              <a:buClr>
                <a:srgbClr val="767171"/>
              </a:buClr>
            </a:pPr>
            <a:r>
              <a:rPr lang="tr-TR" sz="1200" b="1" dirty="0">
                <a:solidFill>
                  <a:srgbClr val="767171"/>
                </a:solidFill>
                <a:ea typeface="Calibri" panose="020F0502020204030204" pitchFamily="34" charset="0"/>
              </a:rPr>
              <a:t>AYDIN YAVAŞ				</a:t>
            </a:r>
            <a:r>
              <a:rPr lang="tr-TR" sz="1200" b="1" u="sng" dirty="0">
                <a:solidFill>
                  <a:srgbClr val="0563C1"/>
                </a:solidFill>
                <a:ea typeface="Calibri" panose="020F0502020204030204" pitchFamily="34" charset="0"/>
                <a:hlinkClick r:id="rId15"/>
              </a:rPr>
              <a:t>https://www.youtube.com/@AYDINYAVAS</a:t>
            </a:r>
            <a:endParaRPr lang="tr-TR" sz="1200" dirty="0">
              <a:solidFill>
                <a:prstClr val="black"/>
              </a:solidFill>
            </a:endParaRPr>
          </a:p>
          <a:p>
            <a:pPr lvl="0">
              <a:buClr>
                <a:srgbClr val="767171"/>
              </a:buClr>
            </a:pPr>
            <a:r>
              <a:rPr lang="tr-TR" sz="1200" b="1" dirty="0">
                <a:solidFill>
                  <a:srgbClr val="767171"/>
                </a:solidFill>
                <a:ea typeface="Calibri" panose="020F0502020204030204" pitchFamily="34" charset="0"/>
              </a:rPr>
              <a:t>BURAK ŞENDAĞ &amp; VOKAL DÜET ARJANTİN		</a:t>
            </a:r>
            <a:r>
              <a:rPr lang="tr-TR" sz="1200" b="1" u="sng" dirty="0">
                <a:solidFill>
                  <a:srgbClr val="0563C1"/>
                </a:solidFill>
                <a:ea typeface="Calibri" panose="020F0502020204030204" pitchFamily="34" charset="0"/>
                <a:hlinkClick r:id="rId16"/>
              </a:rPr>
              <a:t>https://www.youtube.com/@burak_sendag</a:t>
            </a:r>
            <a:endParaRPr lang="tr-TR" sz="1200" dirty="0">
              <a:solidFill>
                <a:prstClr val="black"/>
              </a:solidFill>
            </a:endParaRPr>
          </a:p>
        </p:txBody>
      </p:sp>
      <p:pic>
        <p:nvPicPr>
          <p:cNvPr id="7" name="Resim 6"/>
          <p:cNvPicPr>
            <a:picLocks noChangeAspect="1"/>
          </p:cNvPicPr>
          <p:nvPr/>
        </p:nvPicPr>
        <p:blipFill>
          <a:blip r:embed="rId17"/>
          <a:stretch>
            <a:fillRect/>
          </a:stretch>
        </p:blipFill>
        <p:spPr>
          <a:xfrm>
            <a:off x="10497192" y="5359735"/>
            <a:ext cx="1390008" cy="871804"/>
          </a:xfrm>
          <a:prstGeom prst="rect">
            <a:avLst/>
          </a:prstGeom>
        </p:spPr>
      </p:pic>
      <p:sp>
        <p:nvSpPr>
          <p:cNvPr id="9" name="Dikdörtgen 8"/>
          <p:cNvSpPr/>
          <p:nvPr/>
        </p:nvSpPr>
        <p:spPr>
          <a:xfrm>
            <a:off x="336176" y="3368601"/>
            <a:ext cx="11551024" cy="1569660"/>
          </a:xfrm>
          <a:prstGeom prst="rect">
            <a:avLst/>
          </a:prstGeom>
        </p:spPr>
        <p:txBody>
          <a:bodyPr wrap="square">
            <a:spAutoFit/>
          </a:bodyPr>
          <a:lstStyle/>
          <a:p>
            <a:pPr lvl="0">
              <a:spcAft>
                <a:spcPts val="0"/>
              </a:spcAft>
              <a:buClr>
                <a:srgbClr val="767171"/>
              </a:buClr>
            </a:pPr>
            <a:r>
              <a:rPr lang="tr-TR" sz="1200" b="1" dirty="0">
                <a:solidFill>
                  <a:srgbClr val="767171"/>
                </a:solidFill>
                <a:effectLst/>
                <a:ea typeface="Calibri" panose="020F0502020204030204" pitchFamily="34" charset="0"/>
              </a:rPr>
              <a:t>ERCAN TAŞDEMİR			</a:t>
            </a:r>
            <a:r>
              <a:rPr lang="tr-TR" sz="1200" b="1" u="sng" dirty="0">
                <a:solidFill>
                  <a:srgbClr val="0563C1"/>
                </a:solidFill>
                <a:effectLst/>
                <a:ea typeface="Calibri" panose="020F0502020204030204" pitchFamily="34" charset="0"/>
                <a:hlinkClick r:id="rId18"/>
              </a:rPr>
              <a:t>https://www.youtube.com/@mucisian1</a:t>
            </a:r>
            <a:endParaRPr lang="tr-TR" sz="1200" b="1" u="sng" dirty="0">
              <a:solidFill>
                <a:srgbClr val="0563C1"/>
              </a:solidFill>
              <a:effectLst/>
              <a:ea typeface="Calibri" panose="020F0502020204030204" pitchFamily="34" charset="0"/>
            </a:endParaRPr>
          </a:p>
          <a:p>
            <a:pPr lvl="0">
              <a:spcAft>
                <a:spcPts val="0"/>
              </a:spcAft>
              <a:buClr>
                <a:srgbClr val="767171"/>
              </a:buClr>
            </a:pPr>
            <a:r>
              <a:rPr lang="tr-TR" sz="1200" b="1" dirty="0">
                <a:solidFill>
                  <a:srgbClr val="767171"/>
                </a:solidFill>
                <a:effectLst/>
                <a:ea typeface="Calibri" panose="020F0502020204030204" pitchFamily="34" charset="0"/>
              </a:rPr>
              <a:t>ERTUĞRUL ŞENTÜRK 			</a:t>
            </a:r>
            <a:r>
              <a:rPr lang="tr-TR" sz="1200" b="1" u="sng" dirty="0">
                <a:solidFill>
                  <a:srgbClr val="0563C1"/>
                </a:solidFill>
                <a:effectLst/>
                <a:ea typeface="Calibri" panose="020F0502020204030204" pitchFamily="34" charset="0"/>
                <a:hlinkClick r:id="rId19"/>
              </a:rPr>
              <a:t>https://www.youtube.com/watch?v=BhtAgaQQLAU</a:t>
            </a:r>
            <a:endParaRPr lang="tr-TR" sz="1200" dirty="0">
              <a:effectLst/>
            </a:endParaRPr>
          </a:p>
          <a:p>
            <a:pPr lvl="0">
              <a:spcAft>
                <a:spcPts val="0"/>
              </a:spcAft>
              <a:buClr>
                <a:srgbClr val="767171"/>
              </a:buClr>
            </a:pPr>
            <a:r>
              <a:rPr lang="tr-TR" sz="1200" b="1" dirty="0">
                <a:solidFill>
                  <a:srgbClr val="767171"/>
                </a:solidFill>
                <a:effectLst/>
                <a:ea typeface="Calibri" panose="020F0502020204030204" pitchFamily="34" charset="0"/>
              </a:rPr>
              <a:t>BEKİR SAKARYA 		</a:t>
            </a:r>
            <a:r>
              <a:rPr lang="tr-TR" sz="1200" b="1" dirty="0">
                <a:solidFill>
                  <a:srgbClr val="767171"/>
                </a:solidFill>
                <a:ea typeface="Calibri" panose="020F0502020204030204" pitchFamily="34" charset="0"/>
              </a:rPr>
              <a:t>	</a:t>
            </a:r>
            <a:r>
              <a:rPr lang="tr-TR" sz="1200" b="1" u="sng" dirty="0">
                <a:solidFill>
                  <a:srgbClr val="0563C1"/>
                </a:solidFill>
                <a:effectLst/>
                <a:ea typeface="Calibri" panose="020F0502020204030204" pitchFamily="34" charset="0"/>
                <a:hlinkClick r:id="rId20"/>
              </a:rPr>
              <a:t>https://www.youtube.com/@bekirsakarya4769</a:t>
            </a:r>
            <a:endParaRPr lang="tr-TR" sz="1200" dirty="0">
              <a:effectLst/>
            </a:endParaRPr>
          </a:p>
          <a:p>
            <a:pPr lvl="0"/>
            <a:r>
              <a:rPr lang="tr-TR" sz="1200" b="1" dirty="0">
                <a:solidFill>
                  <a:schemeClr val="bg2">
                    <a:lumMod val="50000"/>
                  </a:schemeClr>
                </a:solidFill>
              </a:rPr>
              <a:t>SAMET  PLANALI &amp; BANDOROLL</a:t>
            </a:r>
            <a:r>
              <a:rPr lang="tr-TR" sz="1000" b="1" dirty="0">
                <a:solidFill>
                  <a:srgbClr val="C00000"/>
                </a:solidFill>
              </a:rPr>
              <a:t>		</a:t>
            </a:r>
            <a:r>
              <a:rPr lang="tr-TR" sz="1000" b="1" dirty="0">
                <a:solidFill>
                  <a:srgbClr val="C00000"/>
                </a:solidFill>
                <a:hlinkClick r:id="rId21"/>
              </a:rPr>
              <a:t>https://www.instagram.com/bandoroll/?fbclid=IwAR2ZYUSNAnYBY_VJQ4HVEt_FbPzrYOTuw2w7LkCYLNhwKN-osoE59Yjft5U</a:t>
            </a:r>
            <a:endParaRPr lang="tr-TR" sz="1000" b="1" dirty="0">
              <a:solidFill>
                <a:srgbClr val="C00000"/>
              </a:solidFill>
            </a:endParaRPr>
          </a:p>
          <a:p>
            <a:pPr lvl="0">
              <a:spcAft>
                <a:spcPts val="0"/>
              </a:spcAft>
              <a:buClr>
                <a:srgbClr val="767171"/>
              </a:buClr>
            </a:pPr>
            <a:r>
              <a:rPr lang="tr-TR" sz="1200" b="1" dirty="0">
                <a:solidFill>
                  <a:srgbClr val="767171"/>
                </a:solidFill>
                <a:effectLst/>
                <a:ea typeface="Calibri" panose="020F0502020204030204" pitchFamily="34" charset="0"/>
              </a:rPr>
              <a:t>CENGİZ BERKÜN 			</a:t>
            </a:r>
            <a:r>
              <a:rPr lang="tr-TR" sz="1200" b="1" u="sng" dirty="0">
                <a:solidFill>
                  <a:srgbClr val="0563C1"/>
                </a:solidFill>
                <a:effectLst/>
                <a:ea typeface="Calibri" panose="020F0502020204030204" pitchFamily="34" charset="0"/>
                <a:hlinkClick r:id="rId22"/>
              </a:rPr>
              <a:t>https://www.youtube.com/@cengizberkun</a:t>
            </a:r>
            <a:endParaRPr lang="tr-TR" sz="1200" dirty="0">
              <a:effectLst/>
            </a:endParaRPr>
          </a:p>
          <a:p>
            <a:pPr lvl="0">
              <a:spcAft>
                <a:spcPts val="0"/>
              </a:spcAft>
              <a:buClr>
                <a:srgbClr val="767171"/>
              </a:buClr>
            </a:pPr>
            <a:r>
              <a:rPr lang="tr-TR" sz="1200" b="1" dirty="0">
                <a:solidFill>
                  <a:srgbClr val="767171"/>
                </a:solidFill>
                <a:effectLst/>
                <a:ea typeface="Calibri" panose="020F0502020204030204" pitchFamily="34" charset="0"/>
              </a:rPr>
              <a:t>HALİL İBRAHİM ONAY 		</a:t>
            </a:r>
            <a:r>
              <a:rPr lang="tr-TR" sz="1200" b="1" dirty="0">
                <a:solidFill>
                  <a:srgbClr val="767171"/>
                </a:solidFill>
                <a:ea typeface="Calibri" panose="020F0502020204030204" pitchFamily="34" charset="0"/>
              </a:rPr>
              <a:t>	</a:t>
            </a:r>
            <a:r>
              <a:rPr lang="tr-TR" sz="1200" b="1" u="sng" dirty="0">
                <a:solidFill>
                  <a:srgbClr val="0563C1"/>
                </a:solidFill>
                <a:effectLst/>
                <a:ea typeface="Calibri" panose="020F0502020204030204" pitchFamily="34" charset="0"/>
                <a:hlinkClick r:id="rId23"/>
              </a:rPr>
              <a:t>https://www.youtube.com/@hionay</a:t>
            </a:r>
            <a:endParaRPr lang="tr-TR" sz="1200" dirty="0">
              <a:effectLst/>
            </a:endParaRPr>
          </a:p>
          <a:p>
            <a:pPr lvl="0">
              <a:spcAft>
                <a:spcPts val="0"/>
              </a:spcAft>
              <a:buClr>
                <a:srgbClr val="767171"/>
              </a:buClr>
            </a:pPr>
            <a:r>
              <a:rPr lang="tr-TR" sz="1200" b="1" dirty="0">
                <a:solidFill>
                  <a:srgbClr val="767171"/>
                </a:solidFill>
                <a:effectLst/>
                <a:ea typeface="Calibri" panose="020F0502020204030204" pitchFamily="34" charset="0"/>
              </a:rPr>
              <a:t>EMRE KUYUMCU		</a:t>
            </a:r>
            <a:r>
              <a:rPr lang="tr-TR" sz="1200" dirty="0"/>
              <a:t>	</a:t>
            </a:r>
            <a:r>
              <a:rPr lang="tr-TR" sz="1200" b="1" u="sng" dirty="0">
                <a:solidFill>
                  <a:srgbClr val="0563C1"/>
                </a:solidFill>
                <a:effectLst/>
                <a:ea typeface="Calibri" panose="020F0502020204030204" pitchFamily="34" charset="0"/>
                <a:hlinkClick r:id="rId24"/>
              </a:rPr>
              <a:t>https://www.youtube.com/results?search_query=Emre+Kuyumcu</a:t>
            </a:r>
            <a:endParaRPr lang="tr-TR" sz="1200" dirty="0">
              <a:effectLst/>
            </a:endParaRPr>
          </a:p>
          <a:p>
            <a:pPr lvl="0">
              <a:spcAft>
                <a:spcPts val="0"/>
              </a:spcAft>
              <a:buClr>
                <a:srgbClr val="767171"/>
              </a:buClr>
            </a:pPr>
            <a:r>
              <a:rPr lang="tr-TR" sz="1200" b="1" dirty="0">
                <a:solidFill>
                  <a:srgbClr val="767171"/>
                </a:solidFill>
                <a:effectLst/>
                <a:ea typeface="Calibri" panose="020F0502020204030204" pitchFamily="34" charset="0"/>
              </a:rPr>
              <a:t>BURAK ALKAN 			</a:t>
            </a:r>
            <a:r>
              <a:rPr lang="tr-TR" sz="1200" b="1" u="sng" dirty="0">
                <a:solidFill>
                  <a:srgbClr val="0563C1"/>
                </a:solidFill>
                <a:effectLst/>
                <a:ea typeface="Calibri" panose="020F0502020204030204" pitchFamily="34" charset="0"/>
                <a:hlinkClick r:id="rId25"/>
              </a:rPr>
              <a:t>https://www.instagram.com/burakalkani/</a:t>
            </a:r>
            <a:endParaRPr lang="tr-TR" sz="1200" dirty="0">
              <a:effectLst/>
            </a:endParaRPr>
          </a:p>
        </p:txBody>
      </p:sp>
    </p:spTree>
    <p:extLst>
      <p:ext uri="{BB962C8B-B14F-4D97-AF65-F5344CB8AC3E}">
        <p14:creationId xmlns:p14="http://schemas.microsoft.com/office/powerpoint/2010/main" val="808022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104965" y="2703037"/>
            <a:ext cx="5876364" cy="2123658"/>
          </a:xfrm>
          <a:prstGeom prst="rect">
            <a:avLst/>
          </a:prstGeom>
        </p:spPr>
        <p:txBody>
          <a:bodyPr wrap="square">
            <a:spAutoFit/>
          </a:bodyPr>
          <a:lstStyle/>
          <a:p>
            <a:pPr algn="r"/>
            <a:r>
              <a:rPr lang="en-US" sz="1200" b="1" dirty="0">
                <a:solidFill>
                  <a:srgbClr val="C00000"/>
                </a:solidFill>
              </a:rPr>
              <a:t>ESTEEMED PARTICIPANTS</a:t>
            </a:r>
          </a:p>
          <a:p>
            <a:pPr algn="r"/>
            <a:r>
              <a:rPr lang="en-US" sz="1200" b="1" dirty="0">
                <a:solidFill>
                  <a:srgbClr val="C00000"/>
                </a:solidFill>
              </a:rPr>
              <a:t>THANK YOU FOR YOUR SUPPORT TO ALL OF THIS INTEGRATED ORGANIZATION THAT WE THINK IS IMPORTANT FOR THE CULTURE, ART AND EDUCATIONAL LIFE OF OUR COUNTRY</a:t>
            </a:r>
          </a:p>
          <a:p>
            <a:pPr algn="r"/>
            <a:r>
              <a:rPr lang="en-US" sz="1200" b="1" dirty="0">
                <a:solidFill>
                  <a:srgbClr val="C00000"/>
                </a:solidFill>
              </a:rPr>
              <a:t>I WOULD LIKE TO EXPRESS IT ON BEHALF OF MY PERSON AND OUR ASSOCIATION ACORDER.</a:t>
            </a:r>
          </a:p>
          <a:p>
            <a:pPr algn="r"/>
            <a:r>
              <a:rPr lang="en-US" sz="1200" b="1" dirty="0">
                <a:solidFill>
                  <a:srgbClr val="C00000"/>
                </a:solidFill>
              </a:rPr>
              <a:t>PLEASE REMEMBER YOUR OPINIONS, SUGGESTIONS, WARNINGS, CONTRIBUTIONS</a:t>
            </a:r>
          </a:p>
          <a:p>
            <a:pPr algn="r"/>
            <a:r>
              <a:rPr lang="en-US" sz="1200" b="1" dirty="0">
                <a:solidFill>
                  <a:srgbClr val="C00000"/>
                </a:solidFill>
              </a:rPr>
              <a:t>KIND REGARDS</a:t>
            </a:r>
          </a:p>
          <a:p>
            <a:pPr algn="r"/>
            <a:r>
              <a:rPr lang="en-US" sz="1200" b="1" dirty="0">
                <a:solidFill>
                  <a:srgbClr val="C00000"/>
                </a:solidFill>
              </a:rPr>
              <a:t>AZIZ ALI ELYAGUTU</a:t>
            </a:r>
          </a:p>
          <a:p>
            <a:pPr algn="r"/>
            <a:r>
              <a:rPr lang="en-US" sz="1200" b="1" dirty="0">
                <a:solidFill>
                  <a:srgbClr val="C00000"/>
                </a:solidFill>
              </a:rPr>
              <a:t>FESTIVAL FOUNDER AND DIRECTOR</a:t>
            </a:r>
          </a:p>
          <a:p>
            <a:pPr algn="r"/>
            <a:r>
              <a:rPr lang="en-US" sz="1200" b="1" dirty="0">
                <a:solidFill>
                  <a:srgbClr val="C00000"/>
                </a:solidFill>
              </a:rPr>
              <a:t>COMMUNICATION:</a:t>
            </a:r>
          </a:p>
          <a:p>
            <a:pPr algn="r"/>
            <a:r>
              <a:rPr lang="en-US" sz="1200" b="1" dirty="0">
                <a:solidFill>
                  <a:srgbClr val="C00000"/>
                </a:solidFill>
              </a:rPr>
              <a:t>GSM:+905327836494 E. MAIL: aaelyagutu@akorder.com</a:t>
            </a:r>
            <a:endParaRPr lang="tr-TR" sz="1200" b="1" dirty="0">
              <a:solidFill>
                <a:srgbClr val="C00000"/>
              </a:solidFill>
            </a:endParaRPr>
          </a:p>
        </p:txBody>
      </p:sp>
      <p:sp>
        <p:nvSpPr>
          <p:cNvPr id="5" name="Dikdörtgen 4"/>
          <p:cNvSpPr/>
          <p:nvPr/>
        </p:nvSpPr>
        <p:spPr>
          <a:xfrm>
            <a:off x="363071" y="2703037"/>
            <a:ext cx="5701553" cy="2123658"/>
          </a:xfrm>
          <a:prstGeom prst="rect">
            <a:avLst/>
          </a:prstGeom>
        </p:spPr>
        <p:txBody>
          <a:bodyPr wrap="square">
            <a:spAutoFit/>
          </a:bodyPr>
          <a:lstStyle/>
          <a:p>
            <a:r>
              <a:rPr lang="tr-TR" sz="1200" b="1" dirty="0">
                <a:solidFill>
                  <a:srgbClr val="C00000"/>
                </a:solidFill>
              </a:rPr>
              <a:t>SAYGIDEĞER KATILIMCILAR </a:t>
            </a:r>
          </a:p>
          <a:p>
            <a:r>
              <a:rPr lang="tr-TR" sz="1200" b="1" dirty="0">
                <a:solidFill>
                  <a:srgbClr val="C00000"/>
                </a:solidFill>
              </a:rPr>
              <a:t>ÜLKEMİZİN KÜLTÜR, SANAT VE EĞİTİM HAYATI İÇİN ÖNEMLİ OLDUĞUNU DÜŞÜNDÜĞÜMÜZ TÜM BU BÜTÜNLEŞİK ORGANİZASYONA, DESTEKLERİNİZ İÇİN ŞİMDİDEN MİNNETİMİ </a:t>
            </a:r>
          </a:p>
          <a:p>
            <a:r>
              <a:rPr lang="tr-TR" sz="1200" b="1" dirty="0">
                <a:solidFill>
                  <a:srgbClr val="C00000"/>
                </a:solidFill>
              </a:rPr>
              <a:t>ŞAHSIM VE DERNEĞİMİZ AKORDER ADINA İFADE ETMEK İSTERİM. </a:t>
            </a:r>
          </a:p>
          <a:p>
            <a:r>
              <a:rPr lang="tr-TR" sz="1200" b="1" dirty="0">
                <a:solidFill>
                  <a:srgbClr val="C00000"/>
                </a:solidFill>
              </a:rPr>
              <a:t>LÜTFEN GÖRÜŞ, ÖNERİ, UYARI, KATKILARINIZI ESİRGEMEYİN</a:t>
            </a:r>
          </a:p>
          <a:p>
            <a:r>
              <a:rPr lang="tr-TR" sz="1200" b="1" dirty="0">
                <a:solidFill>
                  <a:srgbClr val="C00000"/>
                </a:solidFill>
              </a:rPr>
              <a:t>SAYGILARIMLA </a:t>
            </a:r>
          </a:p>
          <a:p>
            <a:r>
              <a:rPr lang="tr-TR" sz="1200" b="1" dirty="0">
                <a:solidFill>
                  <a:srgbClr val="C00000"/>
                </a:solidFill>
              </a:rPr>
              <a:t>Aziz Ali ELYAĞUTU</a:t>
            </a:r>
          </a:p>
          <a:p>
            <a:r>
              <a:rPr lang="tr-TR" sz="1200" b="1" dirty="0">
                <a:solidFill>
                  <a:srgbClr val="C00000"/>
                </a:solidFill>
              </a:rPr>
              <a:t>Festival  Kurucu ve Yönetmeni </a:t>
            </a:r>
          </a:p>
          <a:p>
            <a:r>
              <a:rPr lang="tr-TR" sz="1200" b="1" dirty="0">
                <a:solidFill>
                  <a:srgbClr val="C00000"/>
                </a:solidFill>
              </a:rPr>
              <a:t>İletişim: </a:t>
            </a:r>
          </a:p>
          <a:p>
            <a:r>
              <a:rPr lang="tr-TR" sz="1200" b="1" dirty="0">
                <a:solidFill>
                  <a:srgbClr val="C00000"/>
                </a:solidFill>
              </a:rPr>
              <a:t>GSM:+905327836494  E. Mail:  aaelyagutu@akorder.com</a:t>
            </a:r>
          </a:p>
        </p:txBody>
      </p:sp>
      <p:pic>
        <p:nvPicPr>
          <p:cNvPr id="6" name="Resim 5"/>
          <p:cNvPicPr>
            <a:picLocks noChangeAspect="1"/>
          </p:cNvPicPr>
          <p:nvPr/>
        </p:nvPicPr>
        <p:blipFill>
          <a:blip r:embed="rId2"/>
          <a:stretch>
            <a:fillRect/>
          </a:stretch>
        </p:blipFill>
        <p:spPr>
          <a:xfrm>
            <a:off x="3891925" y="121623"/>
            <a:ext cx="4426080" cy="2761727"/>
          </a:xfrm>
          <a:prstGeom prst="rect">
            <a:avLst/>
          </a:prstGeom>
        </p:spPr>
      </p:pic>
      <p:grpSp>
        <p:nvGrpSpPr>
          <p:cNvPr id="8" name="Grup 7"/>
          <p:cNvGrpSpPr/>
          <p:nvPr/>
        </p:nvGrpSpPr>
        <p:grpSpPr>
          <a:xfrm>
            <a:off x="326816" y="5058787"/>
            <a:ext cx="11556297" cy="1565481"/>
            <a:chOff x="281596" y="4526524"/>
            <a:chExt cx="11628807" cy="1565481"/>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H="1" flipV="1">
              <a:off x="2797275" y="4526524"/>
              <a:ext cx="6597449" cy="1565481"/>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596" y="4577286"/>
              <a:ext cx="2367406" cy="831551"/>
            </a:xfrm>
            <a:prstGeom prst="rect">
              <a:avLst/>
            </a:prstGeom>
            <a:ln>
              <a:solidFill>
                <a:schemeClr val="bg1"/>
              </a:solidFill>
            </a:ln>
          </p:spPr>
        </p:pic>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42997" y="4563608"/>
              <a:ext cx="2367406" cy="845229"/>
            </a:xfrm>
            <a:prstGeom prst="rect">
              <a:avLst/>
            </a:prstGeom>
            <a:ln>
              <a:solidFill>
                <a:schemeClr val="bg1"/>
              </a:solidFill>
            </a:ln>
          </p:spPr>
        </p:pic>
      </p:grpSp>
    </p:spTree>
    <p:extLst>
      <p:ext uri="{BB962C8B-B14F-4D97-AF65-F5344CB8AC3E}">
        <p14:creationId xmlns:p14="http://schemas.microsoft.com/office/powerpoint/2010/main" val="728625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3372102"/>
            <a:ext cx="12192000" cy="830997"/>
          </a:xfrm>
          <a:prstGeom prst="rect">
            <a:avLst/>
          </a:prstGeom>
        </p:spPr>
        <p:txBody>
          <a:bodyPr wrap="square">
            <a:spAutoFit/>
          </a:bodyPr>
          <a:lstStyle/>
          <a:p>
            <a:pPr algn="ctr"/>
            <a:r>
              <a:rPr lang="tr-TR" sz="2400" b="1" dirty="0">
                <a:solidFill>
                  <a:schemeClr val="bg1">
                    <a:lumMod val="50000"/>
                  </a:schemeClr>
                </a:solidFill>
                <a:effectLst>
                  <a:outerShdw blurRad="38100" dist="38100" dir="2700000" algn="tl">
                    <a:srgbClr val="000000">
                      <a:alpha val="43137"/>
                    </a:srgbClr>
                  </a:outerShdw>
                </a:effectLst>
                <a:latin typeface="Ebrima" pitchFamily="2" charset="0"/>
                <a:ea typeface="Ebrima" pitchFamily="2" charset="0"/>
                <a:cs typeface="Ebrima" pitchFamily="2" charset="0"/>
              </a:rPr>
              <a:t>Festival Yöneticileri Ve Konuk Sanatçıları - Yarışma Yöneticileri Ve Jürileri</a:t>
            </a:r>
          </a:p>
          <a:p>
            <a:pPr algn="ctr"/>
            <a:r>
              <a:rPr lang="tr-TR" sz="2400" b="1" dirty="0">
                <a:solidFill>
                  <a:schemeClr val="bg1">
                    <a:lumMod val="50000"/>
                  </a:schemeClr>
                </a:solidFill>
                <a:effectLst>
                  <a:outerShdw blurRad="38100" dist="38100" dir="2700000" algn="tl">
                    <a:srgbClr val="000000">
                      <a:alpha val="43137"/>
                    </a:srgbClr>
                  </a:outerShdw>
                </a:effectLst>
                <a:latin typeface="Ebrima" pitchFamily="2" charset="0"/>
                <a:ea typeface="Ebrima" pitchFamily="2" charset="0"/>
                <a:cs typeface="Ebrima" pitchFamily="2" charset="0"/>
              </a:rPr>
              <a:t>Festival Directors &amp; </a:t>
            </a:r>
            <a:r>
              <a:rPr lang="tr-TR" sz="2400" b="1" dirty="0" err="1">
                <a:solidFill>
                  <a:schemeClr val="bg1">
                    <a:lumMod val="50000"/>
                  </a:schemeClr>
                </a:solidFill>
                <a:effectLst>
                  <a:outerShdw blurRad="38100" dist="38100" dir="2700000" algn="tl">
                    <a:srgbClr val="000000">
                      <a:alpha val="43137"/>
                    </a:srgbClr>
                  </a:outerShdw>
                </a:effectLst>
                <a:latin typeface="Ebrima" pitchFamily="2" charset="0"/>
                <a:ea typeface="Ebrima" pitchFamily="2" charset="0"/>
                <a:cs typeface="Ebrima" pitchFamily="2" charset="0"/>
              </a:rPr>
              <a:t>Guest</a:t>
            </a:r>
            <a:r>
              <a:rPr lang="tr-TR" sz="2400" b="1" dirty="0">
                <a:solidFill>
                  <a:schemeClr val="bg1">
                    <a:lumMod val="50000"/>
                  </a:schemeClr>
                </a:solidFill>
                <a:effectLst>
                  <a:outerShdw blurRad="38100" dist="38100" dir="2700000" algn="tl">
                    <a:srgbClr val="000000">
                      <a:alpha val="43137"/>
                    </a:srgbClr>
                  </a:outerShdw>
                </a:effectLst>
                <a:latin typeface="Ebrima" pitchFamily="2" charset="0"/>
                <a:ea typeface="Ebrima" pitchFamily="2" charset="0"/>
                <a:cs typeface="Ebrima" pitchFamily="2" charset="0"/>
              </a:rPr>
              <a:t> </a:t>
            </a:r>
            <a:r>
              <a:rPr lang="tr-TR" sz="2400" b="1" dirty="0" err="1">
                <a:solidFill>
                  <a:schemeClr val="bg1">
                    <a:lumMod val="50000"/>
                  </a:schemeClr>
                </a:solidFill>
                <a:effectLst>
                  <a:outerShdw blurRad="38100" dist="38100" dir="2700000" algn="tl">
                    <a:srgbClr val="000000">
                      <a:alpha val="43137"/>
                    </a:srgbClr>
                  </a:outerShdw>
                </a:effectLst>
                <a:latin typeface="Ebrima" pitchFamily="2" charset="0"/>
                <a:ea typeface="Ebrima" pitchFamily="2" charset="0"/>
                <a:cs typeface="Ebrima" pitchFamily="2" charset="0"/>
              </a:rPr>
              <a:t>Artists</a:t>
            </a:r>
            <a:r>
              <a:rPr lang="tr-TR" sz="2400" b="1" dirty="0">
                <a:solidFill>
                  <a:schemeClr val="bg1">
                    <a:lumMod val="50000"/>
                  </a:schemeClr>
                </a:solidFill>
                <a:effectLst>
                  <a:outerShdw blurRad="38100" dist="38100" dir="2700000" algn="tl">
                    <a:srgbClr val="000000">
                      <a:alpha val="43137"/>
                    </a:srgbClr>
                  </a:outerShdw>
                </a:effectLst>
                <a:latin typeface="Ebrima" pitchFamily="2" charset="0"/>
                <a:ea typeface="Ebrima" pitchFamily="2" charset="0"/>
                <a:cs typeface="Ebrima" pitchFamily="2" charset="0"/>
              </a:rPr>
              <a:t> - </a:t>
            </a:r>
            <a:r>
              <a:rPr lang="tr-TR" sz="2400" b="1" dirty="0" err="1">
                <a:solidFill>
                  <a:schemeClr val="bg1">
                    <a:lumMod val="50000"/>
                  </a:schemeClr>
                </a:solidFill>
                <a:effectLst>
                  <a:outerShdw blurRad="38100" dist="38100" dir="2700000" algn="tl">
                    <a:srgbClr val="000000">
                      <a:alpha val="43137"/>
                    </a:srgbClr>
                  </a:outerShdw>
                </a:effectLst>
                <a:latin typeface="Ebrima" pitchFamily="2" charset="0"/>
                <a:ea typeface="Ebrima" pitchFamily="2" charset="0"/>
                <a:cs typeface="Ebrima" pitchFamily="2" charset="0"/>
              </a:rPr>
              <a:t>Competition</a:t>
            </a:r>
            <a:r>
              <a:rPr lang="tr-TR" sz="2400" b="1" dirty="0">
                <a:solidFill>
                  <a:schemeClr val="bg1">
                    <a:lumMod val="50000"/>
                  </a:schemeClr>
                </a:solidFill>
                <a:effectLst>
                  <a:outerShdw blurRad="38100" dist="38100" dir="2700000" algn="tl">
                    <a:srgbClr val="000000">
                      <a:alpha val="43137"/>
                    </a:srgbClr>
                  </a:outerShdw>
                </a:effectLst>
                <a:latin typeface="Ebrima" pitchFamily="2" charset="0"/>
                <a:ea typeface="Ebrima" pitchFamily="2" charset="0"/>
                <a:cs typeface="Ebrima" pitchFamily="2" charset="0"/>
              </a:rPr>
              <a:t> Directors &amp; </a:t>
            </a:r>
            <a:r>
              <a:rPr lang="tr-TR" sz="2400" b="1" dirty="0" err="1">
                <a:solidFill>
                  <a:schemeClr val="bg1">
                    <a:lumMod val="50000"/>
                  </a:schemeClr>
                </a:solidFill>
                <a:effectLst>
                  <a:outerShdw blurRad="38100" dist="38100" dir="2700000" algn="tl">
                    <a:srgbClr val="000000">
                      <a:alpha val="43137"/>
                    </a:srgbClr>
                  </a:outerShdw>
                </a:effectLst>
                <a:latin typeface="Ebrima" pitchFamily="2" charset="0"/>
                <a:ea typeface="Ebrima" pitchFamily="2" charset="0"/>
                <a:cs typeface="Ebrima" pitchFamily="2" charset="0"/>
              </a:rPr>
              <a:t>Juries</a:t>
            </a:r>
            <a:endParaRPr lang="tr-TR" sz="2400" b="1" dirty="0">
              <a:solidFill>
                <a:schemeClr val="bg1">
                  <a:lumMod val="50000"/>
                </a:schemeClr>
              </a:solidFill>
              <a:effectLst>
                <a:outerShdw blurRad="38100" dist="38100" dir="2700000" algn="tl">
                  <a:srgbClr val="000000">
                    <a:alpha val="43137"/>
                  </a:srgbClr>
                </a:outerShdw>
              </a:effectLst>
              <a:latin typeface="Ebrima" pitchFamily="2" charset="0"/>
              <a:ea typeface="Ebrima" pitchFamily="2" charset="0"/>
              <a:cs typeface="Ebrima" pitchFamily="2" charset="0"/>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H="1" flipV="1">
            <a:off x="3743310" y="366291"/>
            <a:ext cx="4424960" cy="2759536"/>
          </a:xfrm>
          <a:prstGeom prst="rect">
            <a:avLst/>
          </a:prstGeom>
        </p:spPr>
      </p:pic>
      <p:grpSp>
        <p:nvGrpSpPr>
          <p:cNvPr id="5" name="Grup 4"/>
          <p:cNvGrpSpPr/>
          <p:nvPr/>
        </p:nvGrpSpPr>
        <p:grpSpPr>
          <a:xfrm>
            <a:off x="281596" y="4958805"/>
            <a:ext cx="11628807" cy="1565481"/>
            <a:chOff x="281596" y="4526524"/>
            <a:chExt cx="11628807" cy="1565481"/>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H="1" flipV="1">
              <a:off x="2797275" y="4526524"/>
              <a:ext cx="6597449" cy="1565481"/>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596" y="4577286"/>
              <a:ext cx="2367406" cy="831551"/>
            </a:xfrm>
            <a:prstGeom prst="rect">
              <a:avLst/>
            </a:prstGeom>
            <a:ln>
              <a:solidFill>
                <a:schemeClr val="bg1"/>
              </a:solidFill>
            </a:ln>
          </p:spPr>
        </p:pic>
        <p:pic>
          <p:nvPicPr>
            <p:cNvPr id="10" name="Resim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42997" y="4563608"/>
              <a:ext cx="2367406" cy="845229"/>
            </a:xfrm>
            <a:prstGeom prst="rect">
              <a:avLst/>
            </a:prstGeom>
            <a:ln>
              <a:solidFill>
                <a:schemeClr val="bg1"/>
              </a:solidFill>
            </a:ln>
          </p:spPr>
        </p:pic>
      </p:grpSp>
    </p:spTree>
    <p:extLst>
      <p:ext uri="{BB962C8B-B14F-4D97-AF65-F5344CB8AC3E}">
        <p14:creationId xmlns:p14="http://schemas.microsoft.com/office/powerpoint/2010/main" val="3068830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60422" y="326816"/>
            <a:ext cx="6096000" cy="5816977"/>
          </a:xfrm>
          <a:prstGeom prst="rect">
            <a:avLst/>
          </a:prstGeom>
        </p:spPr>
        <p:txBody>
          <a:bodyPr wrap="square">
            <a:spAutoFit/>
          </a:bodyPr>
          <a:lstStyle/>
          <a:p>
            <a:pPr lvl="0">
              <a:spcAft>
                <a:spcPts val="0"/>
              </a:spcAft>
            </a:pPr>
            <a:r>
              <a:rPr lang="tr-TR" sz="1100" b="1" dirty="0">
                <a:solidFill>
                  <a:srgbClr val="C00000"/>
                </a:solidFill>
                <a:effectLst/>
                <a:latin typeface="Arial" panose="020B0604020202020204" pitchFamily="34" charset="0"/>
                <a:ea typeface="Times New Roman" panose="02020603050405020304" pitchFamily="18" charset="0"/>
              </a:rPr>
              <a:t>FESTİVALİN YERİ, TARİH VE PROGRAM İÇERİKLERİ:</a:t>
            </a:r>
            <a:endParaRPr lang="tr-TR" sz="2400" dirty="0">
              <a:solidFill>
                <a:srgbClr val="C00000"/>
              </a:solidFill>
              <a:effectLst/>
            </a:endParaRPr>
          </a:p>
          <a:p>
            <a:pPr>
              <a:spcAft>
                <a:spcPts val="0"/>
              </a:spcAft>
            </a:pPr>
            <a:r>
              <a:rPr lang="tr-TR" sz="1100" b="1" dirty="0">
                <a:latin typeface="Arial" panose="020B0604020202020204" pitchFamily="34" charset="0"/>
                <a:ea typeface="Times New Roman" panose="02020603050405020304" pitchFamily="18" charset="0"/>
              </a:rPr>
              <a:t>	</a:t>
            </a:r>
          </a:p>
          <a:p>
            <a:pPr>
              <a:spcAft>
                <a:spcPts val="0"/>
              </a:spcAft>
            </a:pPr>
            <a:r>
              <a:rPr lang="tr-TR" sz="1100" b="1" dirty="0">
                <a:effectLst/>
                <a:latin typeface="Arial" panose="020B0604020202020204" pitchFamily="34" charset="0"/>
                <a:ea typeface="Times New Roman" panose="02020603050405020304" pitchFamily="18" charset="0"/>
              </a:rPr>
              <a:t>4 günlük süreçte; </a:t>
            </a:r>
            <a:r>
              <a:rPr lang="tr-TR" sz="1200" b="1" dirty="0">
                <a:effectLst/>
                <a:latin typeface="Arial" panose="020B0604020202020204" pitchFamily="34" charset="0"/>
                <a:ea typeface="Times New Roman" panose="02020603050405020304" pitchFamily="18" charset="0"/>
              </a:rPr>
              <a:t>17-20/08/2023</a:t>
            </a:r>
            <a:endParaRPr lang="tr-TR" sz="3600" b="1" dirty="0"/>
          </a:p>
          <a:p>
            <a:pPr>
              <a:spcAft>
                <a:spcPts val="0"/>
              </a:spcAft>
            </a:pPr>
            <a:r>
              <a:rPr lang="tr-TR" sz="1100" b="1" dirty="0">
                <a:effectLst/>
                <a:latin typeface="Arial" panose="020B0604020202020204" pitchFamily="34" charset="0"/>
                <a:ea typeface="Times New Roman" panose="02020603050405020304" pitchFamily="18" charset="0"/>
              </a:rPr>
              <a:t>2. Uluslararası İstanbul Akordeon Ve Körüklü Çalgılar Yarışması </a:t>
            </a:r>
            <a:r>
              <a:rPr lang="tr-TR" sz="2400" b="1" dirty="0"/>
              <a:t>/ </a:t>
            </a:r>
            <a:r>
              <a:rPr lang="tr-TR" sz="1100" b="1" dirty="0">
                <a:effectLst/>
                <a:latin typeface="Arial" panose="020B0604020202020204" pitchFamily="34" charset="0"/>
                <a:ea typeface="Times New Roman" panose="02020603050405020304" pitchFamily="18" charset="0"/>
              </a:rPr>
              <a:t>3. Ulusal Akordeon ve Körüklü Çalgılar Yarışması </a:t>
            </a:r>
            <a:r>
              <a:rPr lang="tr-TR" sz="2400" b="1" dirty="0"/>
              <a:t>/ </a:t>
            </a:r>
            <a:r>
              <a:rPr lang="tr-TR" sz="1100" b="1" dirty="0">
                <a:effectLst/>
                <a:latin typeface="Arial" panose="020B0604020202020204" pitchFamily="34" charset="0"/>
                <a:ea typeface="Times New Roman" panose="02020603050405020304" pitchFamily="18" charset="0"/>
              </a:rPr>
              <a:t>3. ULUSLARARASI İSTANBUL AKORDEON FESTIVALI Açık Toplu Çalma (Akordeonistler Buluşması), Vefa Ve Anma ve Festival Konserleri</a:t>
            </a:r>
            <a:r>
              <a:rPr lang="tr-TR" sz="2400" b="1" dirty="0"/>
              <a:t> </a:t>
            </a:r>
            <a:r>
              <a:rPr lang="tr-TR" sz="1100" b="1" dirty="0">
                <a:effectLst/>
                <a:latin typeface="Arial" panose="020B0604020202020204" pitchFamily="34" charset="0"/>
                <a:ea typeface="Times New Roman" panose="02020603050405020304" pitchFamily="18" charset="0"/>
              </a:rPr>
              <a:t>İçeriğinde gerçekleştirilecektir.</a:t>
            </a:r>
            <a:endParaRPr lang="tr-TR" sz="2400" b="1" dirty="0"/>
          </a:p>
          <a:p>
            <a:pPr marL="685800" indent="213360">
              <a:spcAft>
                <a:spcPts val="0"/>
              </a:spcAft>
            </a:pPr>
            <a:r>
              <a:rPr lang="tr-TR" sz="11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p>
            <a:pPr lvl="0">
              <a:spcAft>
                <a:spcPts val="0"/>
              </a:spcAft>
            </a:pPr>
            <a:r>
              <a:rPr lang="tr-TR" sz="1100" b="1" dirty="0">
                <a:solidFill>
                  <a:srgbClr val="C00000"/>
                </a:solidFill>
                <a:effectLst/>
                <a:latin typeface="Arial" panose="020B0604020202020204" pitchFamily="34" charset="0"/>
                <a:ea typeface="Times New Roman" panose="02020603050405020304" pitchFamily="18" charset="0"/>
              </a:rPr>
              <a:t>FESTİVAL AMACI:</a:t>
            </a:r>
            <a:endParaRPr lang="tr-TR" sz="2400" dirty="0">
              <a:solidFill>
                <a:srgbClr val="C00000"/>
              </a:solidFill>
            </a:endParaRPr>
          </a:p>
          <a:p>
            <a:pPr lvl="0">
              <a:spcAft>
                <a:spcPts val="0"/>
              </a:spcAft>
            </a:pPr>
            <a:endParaRPr lang="tr-TR" sz="1100" b="1" dirty="0">
              <a:effectLst/>
              <a:latin typeface="Arial" panose="020B0604020202020204" pitchFamily="34" charset="0"/>
              <a:ea typeface="Times New Roman" panose="02020603050405020304" pitchFamily="18" charset="0"/>
            </a:endParaRPr>
          </a:p>
          <a:p>
            <a:pPr lvl="0">
              <a:spcAft>
                <a:spcPts val="0"/>
              </a:spcAft>
            </a:pPr>
            <a:r>
              <a:rPr lang="tr-TR" sz="1100" b="1" dirty="0">
                <a:effectLst/>
                <a:latin typeface="Arial" panose="020B0604020202020204" pitchFamily="34" charset="0"/>
                <a:ea typeface="Times New Roman" panose="02020603050405020304" pitchFamily="18" charset="0"/>
              </a:rPr>
              <a:t>Dünyada, çok sayıda kültür ve etnik kökene taşınmış, bu taşınmışlığı, daha sonra, enstrümanları çalanların da, ustalığı ile kendisine yakıştıran bu çalgının, farklı kültür ve müziklerle tanışmışlığı, çok kısa sürede taraf olarak değil de, ev sahibi gibi o müziğin gerçek sahibiymiş haline getiren, bir kaç müzik enstrümanı vardır. Akordeon ve diğer körüklü sazlar bu enstrümanlardandır. </a:t>
            </a:r>
          </a:p>
          <a:p>
            <a:pPr lvl="0">
              <a:spcAft>
                <a:spcPts val="0"/>
              </a:spcAft>
            </a:pPr>
            <a:endParaRPr lang="tr-TR" sz="1100" b="1" dirty="0">
              <a:latin typeface="Arial" panose="020B0604020202020204" pitchFamily="34" charset="0"/>
              <a:ea typeface="Times New Roman" panose="02020603050405020304" pitchFamily="18" charset="0"/>
            </a:endParaRPr>
          </a:p>
          <a:p>
            <a:pPr lvl="0">
              <a:spcAft>
                <a:spcPts val="0"/>
              </a:spcAft>
            </a:pPr>
            <a:r>
              <a:rPr lang="tr-TR" sz="1100" b="1" dirty="0">
                <a:effectLst/>
                <a:latin typeface="Arial" panose="020B0604020202020204" pitchFamily="34" charset="0"/>
                <a:ea typeface="Times New Roman" panose="02020603050405020304" pitchFamily="18" charset="0"/>
              </a:rPr>
              <a:t>Kültürlerarasılık bağlamında ve kültürel iletişim işlev ve gerçekliği çerçevesinden bakıldığında, polifonik ve makamsal, başka değişle çok evrenli bir müzik</a:t>
            </a:r>
          </a:p>
          <a:p>
            <a:pPr lvl="0">
              <a:spcAft>
                <a:spcPts val="0"/>
              </a:spcAft>
            </a:pPr>
            <a:r>
              <a:rPr lang="tr-TR" sz="1100" b="1" dirty="0">
                <a:effectLst/>
                <a:latin typeface="Arial" panose="020B0604020202020204" pitchFamily="34" charset="0"/>
                <a:ea typeface="Times New Roman" panose="02020603050405020304" pitchFamily="18" charset="0"/>
              </a:rPr>
              <a:t>anlayışı ve duyuşunun en güzel - yetkin icra enstrumanlarından olan Akordeon ailesinin yaratacağı, bir kardeşlik tanıtım, tanışma, yücelme, bilgilendirme, niteliklendirme kapsam ve içeriğinde buluşmalar yaratmak bu festivalin amacıdır. </a:t>
            </a:r>
          </a:p>
          <a:p>
            <a:pPr lvl="0">
              <a:spcAft>
                <a:spcPts val="0"/>
              </a:spcAft>
            </a:pPr>
            <a:endParaRPr lang="tr-TR" sz="2400" dirty="0"/>
          </a:p>
          <a:p>
            <a:pPr lvl="0">
              <a:spcAft>
                <a:spcPts val="0"/>
              </a:spcAft>
            </a:pPr>
            <a:r>
              <a:rPr lang="tr-TR" sz="1100" b="1" dirty="0">
                <a:effectLst/>
                <a:latin typeface="Arial" panose="020B0604020202020204" pitchFamily="34" charset="0"/>
                <a:ea typeface="Times New Roman" panose="02020603050405020304" pitchFamily="18" charset="0"/>
              </a:rPr>
              <a:t>Ayrıca, Akorder olarak, akordeon çalgısını, ülkemizde tekrar eğitim müziğine ve müzik eğitimine kazandırmak için, bu çalgı ailesini görünür bilinir kılmak için, hem ülkemizde, hem dünyada görünür olacak organizasyonları gerçekleştirmeyi önemsiyoruz.  Bu yıl üçüncüsünü gerçekleştireceğimiz festivalimiz ile birlikte bu amaca bir adım daha yaklaşmış olduğumuza inanıyoruz. </a:t>
            </a:r>
            <a:endParaRPr lang="tr-TR" sz="2400" dirty="0">
              <a:effectLst/>
            </a:endParaRPr>
          </a:p>
          <a:p>
            <a:pPr marL="685800">
              <a:spcAft>
                <a:spcPts val="0"/>
              </a:spcAft>
            </a:pPr>
            <a:r>
              <a:rPr lang="tr-TR" sz="1100" b="1" dirty="0">
                <a:effectLst/>
                <a:latin typeface="Arial" panose="020B0604020202020204" pitchFamily="34" charset="0"/>
                <a:ea typeface="Times New Roman" panose="02020603050405020304" pitchFamily="18" charset="0"/>
              </a:rPr>
              <a:t> </a:t>
            </a:r>
            <a:endParaRPr lang="tr-TR" sz="2400" dirty="0">
              <a:effectLst/>
            </a:endParaRPr>
          </a:p>
        </p:txBody>
      </p:sp>
      <p:sp>
        <p:nvSpPr>
          <p:cNvPr id="5" name="Dikdörtgen 4"/>
          <p:cNvSpPr/>
          <p:nvPr/>
        </p:nvSpPr>
        <p:spPr>
          <a:xfrm>
            <a:off x="6256422" y="146707"/>
            <a:ext cx="5710989" cy="6063070"/>
          </a:xfrm>
          <a:prstGeom prst="rect">
            <a:avLst/>
          </a:prstGeom>
        </p:spPr>
        <p:txBody>
          <a:bodyPr wrap="square">
            <a:spAutoFit/>
          </a:bodyPr>
          <a:lstStyle/>
          <a:p>
            <a:pPr lvl="0" algn="r"/>
            <a:endParaRPr lang="tr-TR" sz="1200" b="1" dirty="0">
              <a:solidFill>
                <a:srgbClr val="C00000"/>
              </a:solidFill>
              <a:latin typeface="Arial" panose="020B0604020202020204" pitchFamily="34" charset="0"/>
              <a:ea typeface="Times New Roman" panose="02020603050405020304" pitchFamily="18" charset="0"/>
            </a:endParaRPr>
          </a:p>
          <a:p>
            <a:pPr lvl="0"/>
            <a:r>
              <a:rPr lang="tr-TR" sz="1200" b="1" dirty="0">
                <a:solidFill>
                  <a:srgbClr val="C00000"/>
                </a:solidFill>
                <a:latin typeface="Arial" panose="020B0604020202020204" pitchFamily="34" charset="0"/>
                <a:ea typeface="Times New Roman" panose="02020603050405020304" pitchFamily="18" charset="0"/>
              </a:rPr>
              <a:t>FESTİVAL İÇERİĞİ / KAPSAMI:</a:t>
            </a:r>
            <a:endParaRPr lang="tr-TR" sz="2800" dirty="0">
              <a:solidFill>
                <a:srgbClr val="C00000"/>
              </a:solidFill>
            </a:endParaRPr>
          </a:p>
          <a:p>
            <a:pPr marL="685800" lvl="0"/>
            <a:r>
              <a:rPr lang="tr-TR" sz="1200" b="1" dirty="0">
                <a:solidFill>
                  <a:prstClr val="black"/>
                </a:solidFill>
                <a:latin typeface="Arial" panose="020B0604020202020204" pitchFamily="34" charset="0"/>
                <a:ea typeface="Times New Roman" panose="02020603050405020304" pitchFamily="18" charset="0"/>
              </a:rPr>
              <a:t> </a:t>
            </a:r>
            <a:r>
              <a:rPr lang="tr-TR" sz="1200" b="1"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4.1. Organizasyon Alanları:</a:t>
            </a:r>
            <a:endParaRPr lang="tr-TR" sz="16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229870" lvl="0" indent="449580">
              <a:lnSpc>
                <a:spcPct val="107000"/>
              </a:lnSpc>
            </a:pPr>
            <a:r>
              <a:rPr lang="tr-TR" sz="12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Ataşehir Belediyesi Kültür Merkezi </a:t>
            </a:r>
            <a:endParaRPr lang="tr-TR"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29870" lvl="0" indent="449580">
              <a:lnSpc>
                <a:spcPct val="107000"/>
              </a:lnSpc>
            </a:pPr>
            <a:r>
              <a:rPr lang="tr-TR" sz="12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Açık Hava Tiyatrosu ve Parkı</a:t>
            </a:r>
            <a:endParaRPr lang="tr-TR"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29870" lvl="0" indent="449580">
              <a:lnSpc>
                <a:spcPct val="107000"/>
              </a:lnSpc>
            </a:pPr>
            <a:r>
              <a:rPr lang="tr-TR" sz="12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İstanbul Okan Üniversitesi Konservatuvarı </a:t>
            </a:r>
            <a:endParaRPr lang="tr-TR"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29870" lvl="0" indent="449580">
              <a:lnSpc>
                <a:spcPct val="107000"/>
              </a:lnSpc>
            </a:pPr>
            <a:r>
              <a:rPr lang="tr-TR" sz="1200" b="1"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4.2. Festival Sponsorları</a:t>
            </a:r>
            <a:endParaRPr lang="tr-TR" sz="16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r>
              <a:rPr lang="tr-TR" sz="1200" b="1" dirty="0"/>
              <a:t>ATAŞEHİR BELEDİYESİ </a:t>
            </a:r>
            <a:endParaRPr lang="tr-TR" sz="1200" dirty="0"/>
          </a:p>
          <a:p>
            <a:r>
              <a:rPr lang="tr-TR" sz="1200" b="1" u="sng" dirty="0">
                <a:hlinkClick r:id="rId2"/>
              </a:rPr>
              <a:t>https://www.atasehir.bel.tr/haber/2-istanbul-uluslararasi-akordeon-festivali-basliyor</a:t>
            </a:r>
            <a:r>
              <a:rPr lang="tr-TR" sz="12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tr-TR"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r>
              <a:rPr lang="tr-TR" sz="1200" b="1" dirty="0"/>
              <a:t>İSTANBUL OKAN ÜNİVERSİTESİ </a:t>
            </a:r>
            <a:endParaRPr lang="tr-TR" sz="1200" dirty="0"/>
          </a:p>
          <a:p>
            <a:r>
              <a:rPr lang="tr-TR" sz="1200" b="1" u="sng" dirty="0">
                <a:hlinkClick r:id="rId3"/>
              </a:rPr>
              <a:t>https://www.okan.edu.tr/duyuru/10033/dunya-akordeon-gunu-etkinligi/ </a:t>
            </a:r>
            <a:endParaRPr lang="tr-TR" sz="1200" b="1" u="sng" dirty="0"/>
          </a:p>
          <a:p>
            <a:r>
              <a:rPr lang="tr-TR" sz="1200" b="1" dirty="0"/>
              <a:t>AKORDER </a:t>
            </a:r>
            <a:r>
              <a:rPr lang="tr-TR" sz="1200" b="1" u="sng" dirty="0">
                <a:hlinkClick r:id="rId4"/>
              </a:rPr>
              <a:t>https://akorder.com/</a:t>
            </a:r>
            <a:endParaRPr lang="tr-TR" sz="1200" dirty="0"/>
          </a:p>
          <a:p>
            <a:r>
              <a:rPr lang="tr-TR" sz="1200" b="1" dirty="0"/>
              <a:t>AKORDEON VE KÖRÜKLÜ ÇALGILAR EĞİTİM VE UYGULAMA ÇALIŞMALARI DERNEĞİ</a:t>
            </a:r>
            <a:endParaRPr lang="tr-TR" sz="1200" b="1" u="sng" dirty="0">
              <a:solidFill>
                <a:prstClr val="black"/>
              </a:solidFill>
              <a:latin typeface="Arial" panose="020B0604020202020204" pitchFamily="34" charset="0"/>
              <a:cs typeface="Times New Roman" panose="02020603050405020304" pitchFamily="18" charset="0"/>
            </a:endParaRPr>
          </a:p>
          <a:p>
            <a:r>
              <a:rPr lang="tr-TR" sz="1200" b="1" dirty="0"/>
              <a:t>CMA </a:t>
            </a:r>
            <a:r>
              <a:rPr lang="tr-TR" sz="1200" b="1" u="sng" dirty="0">
                <a:hlinkClick r:id="rId5"/>
              </a:rPr>
              <a:t>http://www.cma-accordions.com/</a:t>
            </a:r>
            <a:endParaRPr lang="tr-TR" sz="1200" dirty="0"/>
          </a:p>
          <a:p>
            <a:r>
              <a:rPr lang="tr-TR" sz="1200" b="1" dirty="0"/>
              <a:t>CONFEDERATİON MONDİALE DE L’ACCORDEON </a:t>
            </a:r>
          </a:p>
          <a:p>
            <a:r>
              <a:rPr lang="tr-TR" sz="1200" b="1" dirty="0">
                <a:solidFill>
                  <a:prstClr val="black"/>
                </a:solidFill>
                <a:latin typeface="Arial" panose="020B0604020202020204" pitchFamily="34" charset="0"/>
                <a:ea typeface="Calibri" panose="020F0502020204030204" pitchFamily="34" charset="0"/>
                <a:cs typeface="Times New Roman" panose="02020603050405020304" pitchFamily="18" charset="0"/>
              </a:rPr>
              <a:t>Kamil SALDUZ - Hüseyin BİNGÖL</a:t>
            </a:r>
            <a:endParaRPr lang="tr-TR"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29870" lvl="0" indent="449580">
              <a:lnSpc>
                <a:spcPct val="107000"/>
              </a:lnSpc>
            </a:pPr>
            <a:r>
              <a:rPr lang="tr-TR" sz="1200" b="1"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4.3. Festival Hazırlık Kurulu</a:t>
            </a:r>
            <a:endParaRPr lang="tr-TR" sz="16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679450" lvl="0">
              <a:lnSpc>
                <a:spcPct val="107000"/>
              </a:lnSpc>
            </a:pPr>
            <a:r>
              <a:rPr lang="tr-TR" sz="12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Ataşehir Belediyesi Kültür Müdürlüğü, Dr. Çetin Körükçü, A.A.Elyağutu Cengiz Berkün, Zekiye Yılmaz, Ertan Özer, Gülşah Sargın Kaptaş, Orkun Kılıç,  Emre Kuyumcu, Ziya Serkan Doğan, Kamuran Terzioğlu, Ercüment Gürçay, Fredrich Deschamps, Raymond Bodell, Anna Bodell </a:t>
            </a:r>
            <a:endParaRPr lang="tr-TR"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29870" lvl="0" indent="449580">
              <a:lnSpc>
                <a:spcPct val="107000"/>
              </a:lnSpc>
            </a:pPr>
            <a:r>
              <a:rPr lang="tr-TR" sz="1200" b="1"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4.4. Organizasyon Görev Paylaşımı </a:t>
            </a:r>
            <a:endParaRPr lang="tr-TR" sz="16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endParaRPr>
          </a:p>
          <a:p>
            <a:pPr marL="229870" lvl="0" indent="449580">
              <a:lnSpc>
                <a:spcPct val="107000"/>
              </a:lnSpc>
            </a:pPr>
            <a:r>
              <a:rPr lang="tr-TR" sz="1200" b="1"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Yarışmalar Koordinatörü:</a:t>
            </a:r>
            <a:r>
              <a:rPr lang="tr-TR" sz="12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 </a:t>
            </a:r>
            <a:r>
              <a:rPr lang="tr-TR" sz="12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Cengiz Berkün</a:t>
            </a:r>
            <a:endParaRPr lang="tr-TR" sz="16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229870" lvl="0" indent="449580">
              <a:lnSpc>
                <a:spcPct val="107000"/>
              </a:lnSpc>
            </a:pPr>
            <a:r>
              <a:rPr lang="tr-TR" sz="1200" b="1"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Festival Sanat Yönetmeni:</a:t>
            </a:r>
            <a:r>
              <a:rPr lang="tr-TR" sz="12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 </a:t>
            </a:r>
            <a:r>
              <a:rPr lang="tr-TR" sz="12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Aziz Ali Elyağutu</a:t>
            </a:r>
            <a:endParaRPr lang="tr-TR" sz="16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229870" lvl="0" indent="449580">
              <a:lnSpc>
                <a:spcPct val="107000"/>
              </a:lnSpc>
            </a:pPr>
            <a:r>
              <a:rPr lang="tr-TR" sz="1200" b="1"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Festival Koordinasyon</a:t>
            </a:r>
            <a:r>
              <a:rPr lang="tr-TR" sz="12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A.A.Elyağutu, Zekiye Yılmaz, Ertan Özer,</a:t>
            </a:r>
          </a:p>
          <a:p>
            <a:pPr marL="229870" lvl="0" indent="449580">
              <a:lnSpc>
                <a:spcPct val="107000"/>
              </a:lnSpc>
            </a:pPr>
            <a:r>
              <a:rPr lang="tr-TR" sz="12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Orkun Kılıç, Gülşah Sargın Kaptaş, Emre Kuyumcu,</a:t>
            </a:r>
          </a:p>
          <a:p>
            <a:pPr marL="229870" lvl="0" indent="449580">
              <a:lnSpc>
                <a:spcPct val="107000"/>
              </a:lnSpc>
            </a:pPr>
            <a:r>
              <a:rPr lang="tr-TR" sz="12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Ziya Serkan Doğan, Ercüment Gürçay,  Kamuran Terzioğlu,</a:t>
            </a:r>
            <a:r>
              <a:rPr lang="tr-TR" sz="1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tr-TR" sz="16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229870" lvl="0" indent="449580">
              <a:lnSpc>
                <a:spcPct val="107000"/>
              </a:lnSpc>
            </a:pPr>
            <a:r>
              <a:rPr lang="tr-TR" sz="1200" b="1"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Reji</a:t>
            </a:r>
            <a:r>
              <a:rPr lang="tr-TR" sz="12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Şevket Yakupoğlu</a:t>
            </a:r>
            <a:endParaRPr lang="tr-TR"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29870" lvl="0" indent="449580">
              <a:lnSpc>
                <a:spcPct val="107000"/>
              </a:lnSpc>
            </a:pPr>
            <a:r>
              <a:rPr lang="tr-TR" sz="1200" b="1"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4.5. Festival Programları Sunucusu:  </a:t>
            </a:r>
            <a:r>
              <a:rPr lang="tr-TR" sz="1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tr-TR" sz="12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Gülşah Sargın Kapta</a:t>
            </a:r>
            <a:r>
              <a:rPr lang="tr-TR" sz="1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ş, </a:t>
            </a:r>
          </a:p>
          <a:p>
            <a:pPr marL="229870" lvl="0" indent="449580">
              <a:lnSpc>
                <a:spcPct val="107000"/>
              </a:lnSpc>
            </a:pPr>
            <a:r>
              <a:rPr lang="tr-TR" sz="12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tr-TR" sz="12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Gazi Kıtoğlu</a:t>
            </a:r>
            <a:endParaRPr lang="tr-TR"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Resim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flipH="1" flipV="1">
            <a:off x="5559579" y="5531909"/>
            <a:ext cx="1393685" cy="869143"/>
          </a:xfrm>
          <a:prstGeom prst="rect">
            <a:avLst/>
          </a:prstGeom>
        </p:spPr>
      </p:pic>
    </p:spTree>
    <p:extLst>
      <p:ext uri="{BB962C8B-B14F-4D97-AF65-F5344CB8AC3E}">
        <p14:creationId xmlns:p14="http://schemas.microsoft.com/office/powerpoint/2010/main" val="863654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80109" y="317547"/>
            <a:ext cx="11734800" cy="5170646"/>
          </a:xfrm>
          <a:prstGeom prst="rect">
            <a:avLst/>
          </a:prstGeom>
        </p:spPr>
        <p:txBody>
          <a:bodyPr wrap="square">
            <a:spAutoFit/>
          </a:bodyPr>
          <a:lstStyle/>
          <a:p>
            <a:pPr algn="ctr"/>
            <a:endParaRPr lang="tr-TR" b="1" dirty="0">
              <a:solidFill>
                <a:schemeClr val="bg1">
                  <a:lumMod val="50000"/>
                </a:schemeClr>
              </a:solidFill>
              <a:effectLst>
                <a:outerShdw blurRad="38100" dist="38100" dir="2700000" algn="tl">
                  <a:srgbClr val="000000">
                    <a:alpha val="43137"/>
                  </a:srgbClr>
                </a:outerShdw>
              </a:effectLst>
              <a:latin typeface="Ebrima" pitchFamily="2" charset="0"/>
              <a:ea typeface="Ebrima" pitchFamily="2" charset="0"/>
              <a:cs typeface="Ebrima" pitchFamily="2" charset="0"/>
            </a:endParaRPr>
          </a:p>
          <a:p>
            <a:pPr algn="ctr"/>
            <a:r>
              <a:rPr lang="tr-TR" b="1" dirty="0">
                <a:solidFill>
                  <a:srgbClr val="C00000"/>
                </a:solidFill>
                <a:effectLst>
                  <a:outerShdw blurRad="38100" dist="38100" dir="2700000" algn="tl">
                    <a:srgbClr val="000000">
                      <a:alpha val="43137"/>
                    </a:srgbClr>
                  </a:outerShdw>
                </a:effectLst>
                <a:latin typeface="Ebrima" pitchFamily="2" charset="0"/>
                <a:ea typeface="Ebrima" pitchFamily="2" charset="0"/>
                <a:cs typeface="Ebrima" pitchFamily="2" charset="0"/>
              </a:rPr>
              <a:t>3. ULUSLARARASI İSTANBUL AKORDEON FESTİVALİ YURTDIŞINDAN KONUK SOLİST MÜZİSYENLERİ </a:t>
            </a:r>
          </a:p>
          <a:p>
            <a:pPr algn="ctr"/>
            <a:r>
              <a:rPr lang="en-US" b="1" dirty="0">
                <a:solidFill>
                  <a:srgbClr val="C00000"/>
                </a:solidFill>
                <a:effectLst>
                  <a:outerShdw blurRad="38100" dist="38100" dir="2700000" algn="tl">
                    <a:srgbClr val="000000">
                      <a:alpha val="43137"/>
                    </a:srgbClr>
                  </a:outerShdw>
                </a:effectLst>
                <a:latin typeface="Ebrima" pitchFamily="2" charset="0"/>
                <a:ea typeface="Ebrima" pitchFamily="2" charset="0"/>
                <a:cs typeface="Ebrima" pitchFamily="2" charset="0"/>
              </a:rPr>
              <a:t>3RD INTERNATIONAL ISTANBUL ACCORDION FESTIVAL</a:t>
            </a:r>
            <a:r>
              <a:rPr lang="tr-TR" b="1" dirty="0">
                <a:solidFill>
                  <a:srgbClr val="C00000"/>
                </a:solidFill>
                <a:effectLst>
                  <a:outerShdw blurRad="38100" dist="38100" dir="2700000" algn="tl">
                    <a:srgbClr val="000000">
                      <a:alpha val="43137"/>
                    </a:srgbClr>
                  </a:outerShdw>
                </a:effectLst>
                <a:latin typeface="Ebrima" pitchFamily="2" charset="0"/>
                <a:ea typeface="Ebrima" pitchFamily="2" charset="0"/>
                <a:cs typeface="Ebrima" pitchFamily="2" charset="0"/>
              </a:rPr>
              <a:t> </a:t>
            </a:r>
            <a:r>
              <a:rPr lang="en-US" b="1" dirty="0">
                <a:solidFill>
                  <a:srgbClr val="C00000"/>
                </a:solidFill>
                <a:effectLst>
                  <a:outerShdw blurRad="38100" dist="38100" dir="2700000" algn="tl">
                    <a:srgbClr val="000000">
                      <a:alpha val="43137"/>
                    </a:srgbClr>
                  </a:outerShdw>
                </a:effectLst>
                <a:latin typeface="Ebrima" pitchFamily="2" charset="0"/>
                <a:ea typeface="Ebrima" pitchFamily="2" charset="0"/>
                <a:cs typeface="Ebrima" pitchFamily="2" charset="0"/>
              </a:rPr>
              <a:t>GUEST FROM ABROAD</a:t>
            </a:r>
            <a:r>
              <a:rPr lang="tr-TR" b="1" dirty="0">
                <a:solidFill>
                  <a:srgbClr val="C00000"/>
                </a:solidFill>
                <a:effectLst>
                  <a:outerShdw blurRad="38100" dist="38100" dir="2700000" algn="tl">
                    <a:srgbClr val="000000">
                      <a:alpha val="43137"/>
                    </a:srgbClr>
                  </a:outerShdw>
                </a:effectLst>
                <a:latin typeface="Ebrima" pitchFamily="2" charset="0"/>
                <a:ea typeface="Ebrima" pitchFamily="2" charset="0"/>
                <a:cs typeface="Ebrima" pitchFamily="2" charset="0"/>
              </a:rPr>
              <a:t> </a:t>
            </a:r>
            <a:r>
              <a:rPr lang="en-US" b="1" dirty="0">
                <a:solidFill>
                  <a:srgbClr val="C00000"/>
                </a:solidFill>
                <a:effectLst>
                  <a:outerShdw blurRad="38100" dist="38100" dir="2700000" algn="tl">
                    <a:srgbClr val="000000">
                      <a:alpha val="43137"/>
                    </a:srgbClr>
                  </a:outerShdw>
                </a:effectLst>
                <a:latin typeface="Ebrima" pitchFamily="2" charset="0"/>
                <a:ea typeface="Ebrima" pitchFamily="2" charset="0"/>
                <a:cs typeface="Ebrima" pitchFamily="2" charset="0"/>
              </a:rPr>
              <a:t>SOLOIST MUSICIANS</a:t>
            </a:r>
            <a:endParaRPr lang="tr-TR" b="1" dirty="0">
              <a:solidFill>
                <a:srgbClr val="C00000"/>
              </a:solidFill>
              <a:effectLst>
                <a:outerShdw blurRad="38100" dist="38100" dir="2700000" algn="tl">
                  <a:srgbClr val="000000">
                    <a:alpha val="43137"/>
                  </a:srgbClr>
                </a:outerShdw>
              </a:effectLst>
              <a:latin typeface="Ebrima" pitchFamily="2" charset="0"/>
              <a:ea typeface="Ebrima" pitchFamily="2" charset="0"/>
              <a:cs typeface="Ebrima" pitchFamily="2" charset="0"/>
            </a:endParaRPr>
          </a:p>
          <a:p>
            <a:pPr lvl="0"/>
            <a:endParaRPr lang="tr-TR" b="1" dirty="0">
              <a:solidFill>
                <a:srgbClr val="C00000"/>
              </a:solidFill>
              <a:effectLst>
                <a:outerShdw blurRad="38100" dist="38100" dir="2700000" algn="tl">
                  <a:srgbClr val="000000">
                    <a:alpha val="43137"/>
                  </a:srgbClr>
                </a:outerShdw>
              </a:effectLst>
              <a:latin typeface="Ebrima" pitchFamily="2" charset="0"/>
              <a:ea typeface="Ebrima" pitchFamily="2" charset="0"/>
              <a:cs typeface="Ebrima" pitchFamily="2" charset="0"/>
            </a:endParaRPr>
          </a:p>
          <a:p>
            <a:pPr lvl="0" algn="ctr"/>
            <a:r>
              <a:rPr lang="tr-TR" b="1" dirty="0">
                <a:solidFill>
                  <a:srgbClr val="C00000"/>
                </a:solidFill>
                <a:effectLst>
                  <a:outerShdw blurRad="38100" dist="38100" dir="2700000" algn="tl">
                    <a:srgbClr val="000000">
                      <a:alpha val="43137"/>
                    </a:srgbClr>
                  </a:outerShdw>
                </a:effectLst>
                <a:latin typeface="Ebrima" pitchFamily="2" charset="0"/>
                <a:ea typeface="Ebrima" pitchFamily="2" charset="0"/>
                <a:cs typeface="Ebrima" pitchFamily="2" charset="0"/>
              </a:rPr>
              <a:t>Orosz ZOLTAN </a:t>
            </a:r>
          </a:p>
          <a:p>
            <a:pPr lvl="0" algn="ctr"/>
            <a:r>
              <a:rPr lang="tr-TR" b="1" dirty="0">
                <a:solidFill>
                  <a:prstClr val="white">
                    <a:lumMod val="50000"/>
                  </a:prstClr>
                </a:solidFill>
                <a:effectLst>
                  <a:outerShdw blurRad="38100" dist="38100" dir="2700000" algn="tl">
                    <a:srgbClr val="000000">
                      <a:alpha val="43137"/>
                    </a:srgbClr>
                  </a:outerShdw>
                </a:effectLst>
                <a:latin typeface="Ebrima" pitchFamily="2" charset="0"/>
                <a:ea typeface="Ebrima" pitchFamily="2" charset="0"/>
                <a:cs typeface="Ebrima" pitchFamily="2" charset="0"/>
              </a:rPr>
              <a:t>Akordeonist / Macaristan -  </a:t>
            </a:r>
            <a:r>
              <a:rPr lang="tr-TR" b="1" dirty="0" err="1">
                <a:solidFill>
                  <a:prstClr val="white">
                    <a:lumMod val="50000"/>
                  </a:prstClr>
                </a:solidFill>
                <a:effectLst>
                  <a:outerShdw blurRad="38100" dist="38100" dir="2700000" algn="tl">
                    <a:srgbClr val="000000">
                      <a:alpha val="43137"/>
                    </a:srgbClr>
                  </a:outerShdw>
                </a:effectLst>
                <a:latin typeface="Ebrima" pitchFamily="2" charset="0"/>
                <a:ea typeface="Ebrima" pitchFamily="2" charset="0"/>
                <a:cs typeface="Ebrima" pitchFamily="2" charset="0"/>
              </a:rPr>
              <a:t>Hungary</a:t>
            </a:r>
            <a:endParaRPr lang="tr-TR" b="1" dirty="0">
              <a:solidFill>
                <a:prstClr val="white">
                  <a:lumMod val="50000"/>
                </a:prstClr>
              </a:solidFill>
              <a:effectLst>
                <a:outerShdw blurRad="38100" dist="38100" dir="2700000" algn="tl">
                  <a:srgbClr val="000000">
                    <a:alpha val="43137"/>
                  </a:srgbClr>
                </a:outerShdw>
              </a:effectLst>
              <a:latin typeface="Ebrima" pitchFamily="2" charset="0"/>
              <a:ea typeface="Ebrima" pitchFamily="2" charset="0"/>
              <a:cs typeface="Ebrima" pitchFamily="2" charset="0"/>
            </a:endParaRPr>
          </a:p>
          <a:p>
            <a:pPr algn="ctr"/>
            <a:r>
              <a:rPr lang="tr-TR" b="1" dirty="0">
                <a:solidFill>
                  <a:prstClr val="white">
                    <a:lumMod val="50000"/>
                  </a:prstClr>
                </a:solidFill>
                <a:effectLst>
                  <a:outerShdw blurRad="38100" dist="38100" dir="2700000" algn="tl">
                    <a:srgbClr val="000000">
                      <a:alpha val="43137"/>
                    </a:srgbClr>
                  </a:outerShdw>
                </a:effectLst>
                <a:latin typeface="Ebrima" pitchFamily="2" charset="0"/>
                <a:ea typeface="Ebrima" pitchFamily="2" charset="0"/>
                <a:cs typeface="Ebrima" pitchFamily="2" charset="0"/>
              </a:rPr>
              <a:t> </a:t>
            </a:r>
            <a:r>
              <a:rPr lang="tr-TR" b="1" dirty="0">
                <a:solidFill>
                  <a:srgbClr val="C00000"/>
                </a:solidFill>
                <a:effectLst>
                  <a:outerShdw blurRad="38100" dist="38100" dir="2700000" algn="tl">
                    <a:srgbClr val="000000">
                      <a:alpha val="43137"/>
                    </a:srgbClr>
                  </a:outerShdw>
                </a:effectLst>
                <a:latin typeface="Ebrima" pitchFamily="2" charset="0"/>
                <a:ea typeface="Ebrima" pitchFamily="2" charset="0"/>
                <a:cs typeface="Ebrima" pitchFamily="2" charset="0"/>
              </a:rPr>
              <a:t>Vesna &amp; </a:t>
            </a:r>
            <a:r>
              <a:rPr lang="tr-TR" b="1" dirty="0" err="1">
                <a:solidFill>
                  <a:srgbClr val="C00000"/>
                </a:solidFill>
                <a:effectLst>
                  <a:outerShdw blurRad="38100" dist="38100" dir="2700000" algn="tl">
                    <a:srgbClr val="000000">
                      <a:alpha val="43137"/>
                    </a:srgbClr>
                  </a:outerShdw>
                </a:effectLst>
                <a:latin typeface="Ebrima" pitchFamily="2" charset="0"/>
                <a:ea typeface="Ebrima" pitchFamily="2" charset="0"/>
                <a:cs typeface="Ebrima" pitchFamily="2" charset="0"/>
              </a:rPr>
              <a:t>Saşa</a:t>
            </a:r>
            <a:r>
              <a:rPr lang="tr-TR" b="1" dirty="0">
                <a:solidFill>
                  <a:srgbClr val="C00000"/>
                </a:solidFill>
                <a:effectLst>
                  <a:outerShdw blurRad="38100" dist="38100" dir="2700000" algn="tl">
                    <a:srgbClr val="000000">
                      <a:alpha val="43137"/>
                    </a:srgbClr>
                  </a:outerShdw>
                </a:effectLst>
                <a:latin typeface="Ebrima" pitchFamily="2" charset="0"/>
                <a:ea typeface="Ebrima" pitchFamily="2" charset="0"/>
                <a:cs typeface="Ebrima" pitchFamily="2" charset="0"/>
              </a:rPr>
              <a:t> </a:t>
            </a:r>
            <a:r>
              <a:rPr lang="tr-TR" b="1" dirty="0">
                <a:solidFill>
                  <a:srgbClr val="C00000"/>
                </a:solidFill>
                <a:effectLst>
                  <a:outerShdw blurRad="38100" dist="38100" dir="2700000" algn="tl">
                    <a:srgbClr val="000000">
                      <a:alpha val="43137"/>
                    </a:srgbClr>
                  </a:outerShdw>
                </a:effectLst>
              </a:rPr>
              <a:t>STOJİLJKOVİĆ</a:t>
            </a:r>
          </a:p>
          <a:p>
            <a:pPr lvl="0" algn="ctr"/>
            <a:r>
              <a:rPr lang="tr-TR" b="1" dirty="0">
                <a:solidFill>
                  <a:srgbClr val="C00000"/>
                </a:solidFill>
                <a:effectLst>
                  <a:outerShdw blurRad="38100" dist="38100" dir="2700000" algn="tl">
                    <a:srgbClr val="000000">
                      <a:alpha val="43137"/>
                    </a:srgbClr>
                  </a:outerShdw>
                </a:effectLst>
                <a:latin typeface="Ebrima" pitchFamily="2" charset="0"/>
                <a:ea typeface="Ebrima" pitchFamily="2" charset="0"/>
                <a:cs typeface="Ebrima" pitchFamily="2" charset="0"/>
              </a:rPr>
              <a:t> - ACCODUO</a:t>
            </a:r>
          </a:p>
          <a:p>
            <a:pPr lvl="0" algn="ctr"/>
            <a:r>
              <a:rPr lang="tr-TR" b="1" dirty="0" err="1">
                <a:solidFill>
                  <a:prstClr val="white">
                    <a:lumMod val="50000"/>
                  </a:prstClr>
                </a:solidFill>
                <a:effectLst>
                  <a:outerShdw blurRad="38100" dist="38100" dir="2700000" algn="tl">
                    <a:srgbClr val="000000">
                      <a:alpha val="43137"/>
                    </a:srgbClr>
                  </a:outerShdw>
                </a:effectLst>
                <a:latin typeface="Ebrima" pitchFamily="2" charset="0"/>
                <a:ea typeface="Ebrima" pitchFamily="2" charset="0"/>
                <a:cs typeface="Ebrima" pitchFamily="2" charset="0"/>
              </a:rPr>
              <a:t>Akordeonists</a:t>
            </a:r>
            <a:r>
              <a:rPr lang="tr-TR" b="1" dirty="0">
                <a:solidFill>
                  <a:prstClr val="white">
                    <a:lumMod val="50000"/>
                  </a:prstClr>
                </a:solidFill>
                <a:effectLst>
                  <a:outerShdw blurRad="38100" dist="38100" dir="2700000" algn="tl">
                    <a:srgbClr val="000000">
                      <a:alpha val="43137"/>
                    </a:srgbClr>
                  </a:outerShdw>
                </a:effectLst>
                <a:latin typeface="Ebrima" pitchFamily="2" charset="0"/>
                <a:ea typeface="Ebrima" pitchFamily="2" charset="0"/>
                <a:cs typeface="Ebrima" pitchFamily="2" charset="0"/>
              </a:rPr>
              <a:t> / Slovenya -Slovenya</a:t>
            </a:r>
          </a:p>
          <a:p>
            <a:pPr lvl="0" algn="ctr"/>
            <a:r>
              <a:rPr lang="tr-TR" b="1" dirty="0">
                <a:solidFill>
                  <a:srgbClr val="C00000"/>
                </a:solidFill>
                <a:effectLst>
                  <a:outerShdw blurRad="38100" dist="38100" dir="2700000" algn="tl">
                    <a:srgbClr val="000000">
                      <a:alpha val="43137"/>
                    </a:srgbClr>
                  </a:outerShdw>
                </a:effectLst>
                <a:latin typeface="Ebrima" pitchFamily="2" charset="0"/>
                <a:ea typeface="Ebrima" pitchFamily="2" charset="0"/>
                <a:cs typeface="Ebrima" pitchFamily="2" charset="0"/>
              </a:rPr>
              <a:t>Egle Ona BARTKEVİCİUTE</a:t>
            </a:r>
          </a:p>
          <a:p>
            <a:pPr lvl="0" algn="ctr"/>
            <a:r>
              <a:rPr lang="tr-TR" b="1" dirty="0">
                <a:solidFill>
                  <a:prstClr val="white">
                    <a:lumMod val="50000"/>
                  </a:prstClr>
                </a:solidFill>
                <a:effectLst>
                  <a:outerShdw blurRad="38100" dist="38100" dir="2700000" algn="tl">
                    <a:srgbClr val="000000">
                      <a:alpha val="43137"/>
                    </a:srgbClr>
                  </a:outerShdw>
                </a:effectLst>
                <a:latin typeface="Ebrima" pitchFamily="2" charset="0"/>
                <a:ea typeface="Ebrima" pitchFamily="2" charset="0"/>
                <a:cs typeface="Ebrima" pitchFamily="2" charset="0"/>
              </a:rPr>
              <a:t>Akordeonist / Letonya - </a:t>
            </a:r>
            <a:r>
              <a:rPr lang="tr-TR" b="1" dirty="0" err="1">
                <a:solidFill>
                  <a:prstClr val="white">
                    <a:lumMod val="50000"/>
                  </a:prstClr>
                </a:solidFill>
                <a:effectLst>
                  <a:outerShdw blurRad="38100" dist="38100" dir="2700000" algn="tl">
                    <a:srgbClr val="000000">
                      <a:alpha val="43137"/>
                    </a:srgbClr>
                  </a:outerShdw>
                </a:effectLst>
                <a:latin typeface="Ebrima" pitchFamily="2" charset="0"/>
                <a:ea typeface="Ebrima" pitchFamily="2" charset="0"/>
                <a:cs typeface="Ebrima" pitchFamily="2" charset="0"/>
              </a:rPr>
              <a:t>Letonia</a:t>
            </a:r>
          </a:p>
          <a:p>
            <a:pPr algn="ctr"/>
            <a:r>
              <a:rPr lang="tr-TR" b="1" dirty="0">
                <a:solidFill>
                  <a:srgbClr val="C00000"/>
                </a:solidFill>
                <a:effectLst>
                  <a:outerShdw blurRad="38100" dist="38100" dir="2700000" algn="tl">
                    <a:srgbClr val="000000">
                      <a:alpha val="43137"/>
                    </a:srgbClr>
                  </a:outerShdw>
                </a:effectLst>
                <a:latin typeface="Ebrima" pitchFamily="2" charset="0"/>
                <a:ea typeface="Ebrima" pitchFamily="2" charset="0"/>
                <a:cs typeface="Ebrima" pitchFamily="2" charset="0"/>
              </a:rPr>
              <a:t>Dušan ĐORĐEVİĆ</a:t>
            </a:r>
          </a:p>
          <a:p>
            <a:pPr lvl="0" algn="ctr"/>
            <a:r>
              <a:rPr lang="tr-TR" b="1" dirty="0">
                <a:solidFill>
                  <a:prstClr val="white">
                    <a:lumMod val="50000"/>
                  </a:prstClr>
                </a:solidFill>
                <a:effectLst>
                  <a:outerShdw blurRad="38100" dist="38100" dir="2700000" algn="tl">
                    <a:srgbClr val="000000">
                      <a:alpha val="43137"/>
                    </a:srgbClr>
                  </a:outerShdw>
                </a:effectLst>
                <a:latin typeface="Ebrima" pitchFamily="2" charset="0"/>
                <a:ea typeface="Ebrima" pitchFamily="2" charset="0"/>
                <a:cs typeface="Ebrima" pitchFamily="2" charset="0"/>
              </a:rPr>
              <a:t>Akordeonist / Sırbistan -</a:t>
            </a:r>
            <a:r>
              <a:rPr lang="tr-TR" b="1" dirty="0" err="1">
                <a:solidFill>
                  <a:prstClr val="white">
                    <a:lumMod val="50000"/>
                  </a:prstClr>
                </a:solidFill>
                <a:effectLst>
                  <a:outerShdw blurRad="38100" dist="38100" dir="2700000" algn="tl">
                    <a:srgbClr val="000000">
                      <a:alpha val="43137"/>
                    </a:srgbClr>
                  </a:outerShdw>
                </a:effectLst>
                <a:latin typeface="Ebrima" pitchFamily="2" charset="0"/>
                <a:ea typeface="Ebrima" pitchFamily="2" charset="0"/>
                <a:cs typeface="Ebrima" pitchFamily="2" charset="0"/>
              </a:rPr>
              <a:t>Sırbia</a:t>
            </a:r>
            <a:endParaRPr lang="tr-TR" b="1" dirty="0">
              <a:solidFill>
                <a:prstClr val="white">
                  <a:lumMod val="50000"/>
                </a:prstClr>
              </a:solidFill>
              <a:effectLst>
                <a:outerShdw blurRad="38100" dist="38100" dir="2700000" algn="tl">
                  <a:srgbClr val="000000">
                    <a:alpha val="43137"/>
                  </a:srgbClr>
                </a:outerShdw>
              </a:effectLst>
              <a:latin typeface="Ebrima" pitchFamily="2" charset="0"/>
              <a:ea typeface="Ebrima" pitchFamily="2" charset="0"/>
              <a:cs typeface="Ebrima" pitchFamily="2" charset="0"/>
            </a:endParaRPr>
          </a:p>
          <a:p>
            <a:pPr lvl="0" algn="ctr"/>
            <a:r>
              <a:rPr lang="tr-TR" b="1" dirty="0">
                <a:solidFill>
                  <a:prstClr val="white">
                    <a:lumMod val="50000"/>
                  </a:prstClr>
                </a:solidFill>
                <a:effectLst>
                  <a:outerShdw blurRad="38100" dist="38100" dir="2700000" algn="tl">
                    <a:srgbClr val="000000">
                      <a:alpha val="43137"/>
                    </a:srgbClr>
                  </a:outerShdw>
                </a:effectLst>
                <a:latin typeface="Ebrima" pitchFamily="2" charset="0"/>
                <a:ea typeface="Ebrima" pitchFamily="2" charset="0"/>
                <a:cs typeface="Ebrima" pitchFamily="2" charset="0"/>
              </a:rPr>
              <a:t> </a:t>
            </a:r>
            <a:r>
              <a:rPr lang="tr-TR" b="1" dirty="0">
                <a:solidFill>
                  <a:srgbClr val="C00000"/>
                </a:solidFill>
                <a:effectLst>
                  <a:outerShdw blurRad="38100" dist="38100" dir="2700000" algn="tl">
                    <a:srgbClr val="000000">
                      <a:alpha val="43137"/>
                    </a:srgbClr>
                  </a:outerShdw>
                </a:effectLst>
                <a:latin typeface="Ebrima" pitchFamily="2" charset="0"/>
                <a:ea typeface="Ebrima" pitchFamily="2" charset="0"/>
                <a:cs typeface="Ebrima" pitchFamily="2" charset="0"/>
              </a:rPr>
              <a:t>Angel MARİNOV </a:t>
            </a:r>
          </a:p>
          <a:p>
            <a:pPr lvl="0" algn="ctr"/>
            <a:r>
              <a:rPr lang="tr-TR" sz="1200" b="1" dirty="0">
                <a:solidFill>
                  <a:srgbClr val="C00000"/>
                </a:solidFill>
                <a:effectLst>
                  <a:outerShdw blurRad="38100" dist="38100" dir="2700000" algn="tl">
                    <a:srgbClr val="000000">
                      <a:alpha val="43137"/>
                    </a:srgbClr>
                  </a:outerShdw>
                </a:effectLst>
                <a:latin typeface="Ebrima" pitchFamily="2" charset="0"/>
                <a:ea typeface="Ebrima" pitchFamily="2" charset="0"/>
                <a:cs typeface="Ebrima" pitchFamily="2" charset="0"/>
              </a:rPr>
              <a:t>İstanbul Körüklü Çalgılar Topluluğu Solisti</a:t>
            </a:r>
          </a:p>
          <a:p>
            <a:pPr lvl="0" algn="ctr"/>
            <a:r>
              <a:rPr lang="tr-TR" b="1" dirty="0">
                <a:solidFill>
                  <a:prstClr val="white">
                    <a:lumMod val="50000"/>
                  </a:prstClr>
                </a:solidFill>
                <a:effectLst>
                  <a:outerShdw blurRad="38100" dist="38100" dir="2700000" algn="tl">
                    <a:srgbClr val="000000">
                      <a:alpha val="43137"/>
                    </a:srgbClr>
                  </a:outerShdw>
                </a:effectLst>
                <a:latin typeface="Ebrima" pitchFamily="2" charset="0"/>
                <a:ea typeface="Ebrima" pitchFamily="2" charset="0"/>
                <a:cs typeface="Ebrima" pitchFamily="2" charset="0"/>
              </a:rPr>
              <a:t>Bandoneonist </a:t>
            </a:r>
            <a:r>
              <a:rPr lang="tr-TR" b="1" dirty="0" err="1">
                <a:solidFill>
                  <a:prstClr val="white">
                    <a:lumMod val="50000"/>
                  </a:prstClr>
                </a:solidFill>
                <a:effectLst>
                  <a:outerShdw blurRad="38100" dist="38100" dir="2700000" algn="tl">
                    <a:srgbClr val="000000">
                      <a:alpha val="43137"/>
                    </a:srgbClr>
                  </a:outerShdw>
                </a:effectLst>
                <a:latin typeface="Ebrima" pitchFamily="2" charset="0"/>
                <a:ea typeface="Ebrima" pitchFamily="2" charset="0"/>
                <a:cs typeface="Ebrima" pitchFamily="2" charset="0"/>
              </a:rPr>
              <a:t>Bayanist</a:t>
            </a:r>
            <a:r>
              <a:rPr lang="tr-TR" b="1" dirty="0">
                <a:solidFill>
                  <a:prstClr val="white">
                    <a:lumMod val="50000"/>
                  </a:prstClr>
                </a:solidFill>
                <a:effectLst>
                  <a:outerShdw blurRad="38100" dist="38100" dir="2700000" algn="tl">
                    <a:srgbClr val="000000">
                      <a:alpha val="43137"/>
                    </a:srgbClr>
                  </a:outerShdw>
                </a:effectLst>
                <a:latin typeface="Ebrima" pitchFamily="2" charset="0"/>
                <a:ea typeface="Ebrima" pitchFamily="2" charset="0"/>
                <a:cs typeface="Ebrima" pitchFamily="2" charset="0"/>
              </a:rPr>
              <a:t> / Bulgaristan - </a:t>
            </a:r>
            <a:r>
              <a:rPr lang="tr-TR" b="1" dirty="0" err="1">
                <a:solidFill>
                  <a:prstClr val="white">
                    <a:lumMod val="50000"/>
                  </a:prstClr>
                </a:solidFill>
                <a:effectLst>
                  <a:outerShdw blurRad="38100" dist="38100" dir="2700000" algn="tl">
                    <a:srgbClr val="000000">
                      <a:alpha val="43137"/>
                    </a:srgbClr>
                  </a:outerShdw>
                </a:effectLst>
                <a:latin typeface="Ebrima" pitchFamily="2" charset="0"/>
                <a:ea typeface="Ebrima" pitchFamily="2" charset="0"/>
                <a:cs typeface="Ebrima" pitchFamily="2" charset="0"/>
              </a:rPr>
              <a:t>Bulgaria</a:t>
            </a:r>
            <a:endParaRPr lang="tr-TR" b="1" dirty="0">
              <a:solidFill>
                <a:prstClr val="white">
                  <a:lumMod val="50000"/>
                </a:prstClr>
              </a:solidFill>
              <a:effectLst>
                <a:outerShdw blurRad="38100" dist="38100" dir="2700000" algn="tl">
                  <a:srgbClr val="000000">
                    <a:alpha val="43137"/>
                  </a:srgbClr>
                </a:outerShdw>
              </a:effectLst>
              <a:latin typeface="Ebrima" pitchFamily="2" charset="0"/>
              <a:ea typeface="Ebrima" pitchFamily="2" charset="0"/>
              <a:cs typeface="Ebrima" pitchFamily="2" charset="0"/>
            </a:endParaRPr>
          </a:p>
          <a:p>
            <a:pPr lvl="0" algn="ctr"/>
            <a:r>
              <a:rPr lang="tr-TR" b="1" dirty="0">
                <a:solidFill>
                  <a:prstClr val="white">
                    <a:lumMod val="50000"/>
                  </a:prstClr>
                </a:solidFill>
                <a:effectLst>
                  <a:outerShdw blurRad="38100" dist="38100" dir="2700000" algn="tl">
                    <a:srgbClr val="000000">
                      <a:alpha val="43137"/>
                    </a:srgbClr>
                  </a:outerShdw>
                </a:effectLst>
                <a:latin typeface="Ebrima" pitchFamily="2" charset="0"/>
                <a:ea typeface="Ebrima" pitchFamily="2" charset="0"/>
                <a:cs typeface="Ebrima" pitchFamily="2" charset="0"/>
              </a:rPr>
              <a:t> </a:t>
            </a:r>
            <a:r>
              <a:rPr lang="tr-TR" b="1" dirty="0">
                <a:solidFill>
                  <a:srgbClr val="C00000"/>
                </a:solidFill>
                <a:effectLst>
                  <a:outerShdw blurRad="38100" dist="38100" dir="2700000" algn="tl">
                    <a:srgbClr val="000000">
                      <a:alpha val="43137"/>
                    </a:srgbClr>
                  </a:outerShdw>
                </a:effectLst>
                <a:latin typeface="Ebrima" pitchFamily="2" charset="0"/>
                <a:ea typeface="Ebrima" pitchFamily="2" charset="0"/>
                <a:cs typeface="Ebrima" pitchFamily="2" charset="0"/>
              </a:rPr>
              <a:t>Subhan KÖÇERLİ </a:t>
            </a:r>
          </a:p>
          <a:p>
            <a:pPr algn="ctr"/>
            <a:r>
              <a:rPr lang="tr-TR" sz="1200" b="1" dirty="0">
                <a:solidFill>
                  <a:srgbClr val="C00000"/>
                </a:solidFill>
                <a:effectLst>
                  <a:outerShdw blurRad="38100" dist="38100" dir="2700000" algn="tl">
                    <a:srgbClr val="000000">
                      <a:alpha val="43137"/>
                    </a:srgbClr>
                  </a:outerShdw>
                </a:effectLst>
                <a:latin typeface="Ebrima" pitchFamily="2" charset="0"/>
                <a:ea typeface="Ebrima" pitchFamily="2" charset="0"/>
                <a:cs typeface="Ebrima" pitchFamily="2" charset="0"/>
              </a:rPr>
              <a:t>İstanbul Körüklü Çalgılar Topluluğu Solisti</a:t>
            </a:r>
          </a:p>
          <a:p>
            <a:pPr lvl="0" algn="ctr"/>
            <a:r>
              <a:rPr lang="tr-TR" b="1" dirty="0">
                <a:solidFill>
                  <a:prstClr val="white">
                    <a:lumMod val="50000"/>
                  </a:prstClr>
                </a:solidFill>
                <a:effectLst>
                  <a:outerShdw blurRad="38100" dist="38100" dir="2700000" algn="tl">
                    <a:srgbClr val="000000">
                      <a:alpha val="43137"/>
                    </a:srgbClr>
                  </a:outerShdw>
                </a:effectLst>
                <a:latin typeface="Ebrima" pitchFamily="2" charset="0"/>
                <a:ea typeface="Ebrima" pitchFamily="2" charset="0"/>
                <a:cs typeface="Ebrima" pitchFamily="2" charset="0"/>
              </a:rPr>
              <a:t>Azerbaycan Garmonist / Azerbaycan - </a:t>
            </a:r>
            <a:r>
              <a:rPr lang="tr-TR" b="1" dirty="0" err="1">
                <a:solidFill>
                  <a:prstClr val="white">
                    <a:lumMod val="50000"/>
                  </a:prstClr>
                </a:solidFill>
                <a:effectLst>
                  <a:outerShdw blurRad="38100" dist="38100" dir="2700000" algn="tl">
                    <a:srgbClr val="000000">
                      <a:alpha val="43137"/>
                    </a:srgbClr>
                  </a:outerShdw>
                </a:effectLst>
                <a:latin typeface="Ebrima" pitchFamily="2" charset="0"/>
                <a:ea typeface="Ebrima" pitchFamily="2" charset="0"/>
                <a:cs typeface="Ebrima" pitchFamily="2" charset="0"/>
              </a:rPr>
              <a:t>Azerbaijan</a:t>
            </a:r>
            <a:endParaRPr lang="tr-TR" b="1" dirty="0">
              <a:solidFill>
                <a:prstClr val="white">
                  <a:lumMod val="50000"/>
                </a:prstClr>
              </a:solidFill>
              <a:effectLst>
                <a:outerShdw blurRad="38100" dist="38100" dir="2700000" algn="tl">
                  <a:srgbClr val="000000">
                    <a:alpha val="43137"/>
                  </a:srgbClr>
                </a:outerShdw>
              </a:effectLst>
              <a:latin typeface="Ebrima" pitchFamily="2" charset="0"/>
              <a:ea typeface="Ebrima" pitchFamily="2" charset="0"/>
              <a:cs typeface="Ebrima" pitchFamily="2" charset="0"/>
            </a:endParaRP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H="1" flipV="1">
            <a:off x="5350666" y="5517841"/>
            <a:ext cx="1393685" cy="869143"/>
          </a:xfrm>
          <a:prstGeom prst="rect">
            <a:avLst/>
          </a:prstGeom>
        </p:spPr>
      </p:pic>
    </p:spTree>
    <p:extLst>
      <p:ext uri="{BB962C8B-B14F-4D97-AF65-F5344CB8AC3E}">
        <p14:creationId xmlns:p14="http://schemas.microsoft.com/office/powerpoint/2010/main" val="3493845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61256" y="305329"/>
            <a:ext cx="11625943" cy="1754326"/>
          </a:xfrm>
          <a:prstGeom prst="rect">
            <a:avLst/>
          </a:prstGeom>
        </p:spPr>
        <p:txBody>
          <a:bodyPr wrap="square">
            <a:spAutoFit/>
          </a:bodyPr>
          <a:lstStyle/>
          <a:p>
            <a:pPr algn="just"/>
            <a:r>
              <a:rPr lang="tr-TR" b="1" dirty="0">
                <a:solidFill>
                  <a:srgbClr val="C00000"/>
                </a:solidFill>
                <a:effectLst>
                  <a:outerShdw blurRad="38100" dist="38100" dir="2700000" algn="tl">
                    <a:srgbClr val="000000">
                      <a:alpha val="43137"/>
                    </a:srgbClr>
                  </a:outerShdw>
                </a:effectLst>
                <a:latin typeface="Ebrima" pitchFamily="2" charset="0"/>
                <a:ea typeface="Ebrima" pitchFamily="2" charset="0"/>
                <a:cs typeface="Ebrima" pitchFamily="2" charset="0"/>
              </a:rPr>
              <a:t>3. ULUSLARARASI İSTANBUL AKORDEON FESTİVALİ YURT İÇİNDEN KONUK SOLİST MÜZİSYENLER </a:t>
            </a:r>
          </a:p>
          <a:p>
            <a:pPr algn="just"/>
            <a:r>
              <a:rPr lang="en-US" sz="1600" b="1" dirty="0">
                <a:solidFill>
                  <a:srgbClr val="C00000"/>
                </a:solidFill>
                <a:effectLst>
                  <a:outerShdw blurRad="38100" dist="38100" dir="2700000" algn="tl">
                    <a:srgbClr val="000000">
                      <a:alpha val="43137"/>
                    </a:srgbClr>
                  </a:outerShdw>
                </a:effectLst>
                <a:latin typeface="Ebrima" pitchFamily="2" charset="0"/>
                <a:ea typeface="Ebrima" pitchFamily="2" charset="0"/>
                <a:cs typeface="Ebrima" pitchFamily="2" charset="0"/>
              </a:rPr>
              <a:t>3RD INTERNATIONAL ISTANBUL ACCORDION FESTIVAL</a:t>
            </a:r>
            <a:r>
              <a:rPr lang="tr-TR" sz="1600" b="1" dirty="0">
                <a:solidFill>
                  <a:srgbClr val="C00000"/>
                </a:solidFill>
                <a:effectLst>
                  <a:outerShdw blurRad="38100" dist="38100" dir="2700000" algn="tl">
                    <a:srgbClr val="000000">
                      <a:alpha val="43137"/>
                    </a:srgbClr>
                  </a:outerShdw>
                </a:effectLst>
                <a:latin typeface="Ebrima" pitchFamily="2" charset="0"/>
                <a:ea typeface="Ebrima" pitchFamily="2" charset="0"/>
                <a:cs typeface="Ebrima" pitchFamily="2" charset="0"/>
              </a:rPr>
              <a:t> </a:t>
            </a:r>
            <a:r>
              <a:rPr lang="en-US" sz="1600" b="1" dirty="0">
                <a:solidFill>
                  <a:srgbClr val="C00000"/>
                </a:solidFill>
                <a:effectLst>
                  <a:outerShdw blurRad="38100" dist="38100" dir="2700000" algn="tl">
                    <a:srgbClr val="000000">
                      <a:alpha val="43137"/>
                    </a:srgbClr>
                  </a:outerShdw>
                </a:effectLst>
                <a:latin typeface="Ebrima" pitchFamily="2" charset="0"/>
                <a:ea typeface="Ebrima" pitchFamily="2" charset="0"/>
                <a:cs typeface="Ebrima" pitchFamily="2" charset="0"/>
              </a:rPr>
              <a:t>GUEST FROM WITHIN THE COUNTRY</a:t>
            </a:r>
            <a:r>
              <a:rPr lang="tr-TR" sz="1600" b="1" dirty="0">
                <a:solidFill>
                  <a:srgbClr val="C00000"/>
                </a:solidFill>
                <a:effectLst>
                  <a:outerShdw blurRad="38100" dist="38100" dir="2700000" algn="tl">
                    <a:srgbClr val="000000">
                      <a:alpha val="43137"/>
                    </a:srgbClr>
                  </a:outerShdw>
                </a:effectLst>
                <a:latin typeface="Ebrima" pitchFamily="2" charset="0"/>
                <a:ea typeface="Ebrima" pitchFamily="2" charset="0"/>
                <a:cs typeface="Ebrima" pitchFamily="2" charset="0"/>
              </a:rPr>
              <a:t> </a:t>
            </a:r>
            <a:r>
              <a:rPr lang="en-US" sz="1600" b="1" dirty="0">
                <a:solidFill>
                  <a:srgbClr val="C00000"/>
                </a:solidFill>
                <a:effectLst>
                  <a:outerShdw blurRad="38100" dist="38100" dir="2700000" algn="tl">
                    <a:srgbClr val="000000">
                      <a:alpha val="43137"/>
                    </a:srgbClr>
                  </a:outerShdw>
                </a:effectLst>
                <a:latin typeface="Ebrima" pitchFamily="2" charset="0"/>
                <a:ea typeface="Ebrima" pitchFamily="2" charset="0"/>
                <a:cs typeface="Ebrima" pitchFamily="2" charset="0"/>
              </a:rPr>
              <a:t>SOLOIST MUSICIANS</a:t>
            </a:r>
            <a:endParaRPr lang="tr-TR" sz="1600" b="1" dirty="0">
              <a:solidFill>
                <a:srgbClr val="C00000"/>
              </a:solidFill>
              <a:effectLst>
                <a:outerShdw blurRad="38100" dist="38100" dir="2700000" algn="tl">
                  <a:srgbClr val="000000">
                    <a:alpha val="43137"/>
                  </a:srgbClr>
                </a:outerShdw>
              </a:effectLst>
              <a:latin typeface="Ebrima" pitchFamily="2" charset="0"/>
              <a:ea typeface="Ebrima" pitchFamily="2" charset="0"/>
              <a:cs typeface="Ebrima" pitchFamily="2" charset="0"/>
            </a:endParaRPr>
          </a:p>
          <a:p>
            <a:pPr algn="just"/>
            <a:endParaRPr lang="tr-TR" sz="1100" b="1" dirty="0">
              <a:solidFill>
                <a:srgbClr val="C00000"/>
              </a:solidFill>
              <a:effectLst>
                <a:outerShdw blurRad="38100" dist="38100" dir="2700000" algn="tl">
                  <a:srgbClr val="000000">
                    <a:alpha val="43137"/>
                  </a:srgbClr>
                </a:outerShdw>
              </a:effectLst>
              <a:latin typeface="Ebrima" pitchFamily="2" charset="0"/>
              <a:ea typeface="Ebrima" pitchFamily="2" charset="0"/>
              <a:cs typeface="Ebrima" pitchFamily="2" charset="0"/>
            </a:endParaRPr>
          </a:p>
          <a:p>
            <a:pPr algn="just"/>
            <a:r>
              <a:rPr lang="tr-TR" sz="1050" b="1" dirty="0"/>
              <a:t>Bu yıl önceki yıllardan farklı ve özel olarak,  ülkemizin kuruluşunun yüzüncü yılı nedeni ile ülkemizde yetişen üstatları, dünyadan üstatları konuk ettiğimiz festivalimizde birlikte aynı sahnede konuk etmek istiyoruz. Bu sayede, artık dünya ölçeğinde tanınan bir festival ve organizasyon olan festivalimiz aracılığı ile ülkemizde yetişen üstatların, ilgili uluslararası alanlarda, görünür olmalarına katkıda bulunmayı hedeflemekteyiz. </a:t>
            </a:r>
            <a:endParaRPr lang="tr-TR" sz="1050" dirty="0"/>
          </a:p>
          <a:p>
            <a:pPr algn="just"/>
            <a:r>
              <a:rPr lang="tr-TR" sz="1050" b="1" dirty="0"/>
              <a:t>Dernek olarak, Kültürlerarasılık bağlamında, kültürel iletişim gücü en yüksek olan, akordeon ailesinden çalgıların, cumhuriyetimizin ilk yıllarındaki gibi, müzik eğitiminin ve eğitim müziğinin içinde olması ve eğitim - öğretim programına yeniden kazandırılması yönünde hedef ve maçlarımız doğrultusunda çalışmalarımız devam etmektedir.  </a:t>
            </a:r>
          </a:p>
          <a:p>
            <a:pPr algn="just"/>
            <a:r>
              <a:rPr lang="tr-TR" sz="1050" b="1" dirty="0"/>
              <a:t>Bu yıl çalışmalarımıza eklenen bir ilk - yenilik de, Etnogram İstanbul - İstanbul Körüklü Çalgılar Topluluğu’dur. </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H="1" flipV="1">
            <a:off x="5040964" y="5489199"/>
            <a:ext cx="1393685" cy="869143"/>
          </a:xfrm>
          <a:prstGeom prst="rect">
            <a:avLst/>
          </a:prstGeom>
        </p:spPr>
      </p:pic>
      <p:sp>
        <p:nvSpPr>
          <p:cNvPr id="7" name="Dikdörtgen 6"/>
          <p:cNvSpPr/>
          <p:nvPr/>
        </p:nvSpPr>
        <p:spPr>
          <a:xfrm>
            <a:off x="261256" y="2270842"/>
            <a:ext cx="5718203" cy="3352649"/>
          </a:xfrm>
          <a:prstGeom prst="rect">
            <a:avLst/>
          </a:prstGeom>
        </p:spPr>
        <p:txBody>
          <a:bodyPr wrap="square">
            <a:spAutoFit/>
          </a:bodyPr>
          <a:lstStyle/>
          <a:p>
            <a:pPr marR="599440" lvl="0" algn="just">
              <a:lnSpc>
                <a:spcPct val="107000"/>
              </a:lnSpc>
            </a:pPr>
            <a:r>
              <a:rPr lang="tr-TR" sz="1600"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ETNOGRAM İSTANBUL -  </a:t>
            </a:r>
          </a:p>
          <a:p>
            <a:pPr marR="599440" lvl="0" algn="just">
              <a:lnSpc>
                <a:spcPct val="107000"/>
              </a:lnSpc>
            </a:pPr>
            <a:r>
              <a:rPr lang="tr-TR" sz="1600"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İstanbul Körüklü Çalgılar Topluluğu</a:t>
            </a:r>
            <a:r>
              <a:rPr lang="tr-TR" sz="1600" b="1" dirty="0">
                <a:solidFill>
                  <a:srgbClr val="C00000"/>
                </a:solidFill>
                <a:latin typeface="Calibri" panose="020F0502020204030204" pitchFamily="34" charset="0"/>
                <a:ea typeface="Arial" panose="020B0604020202020204" pitchFamily="34" charset="0"/>
                <a:cs typeface="Calibri" panose="020F0502020204030204" pitchFamily="34" charset="0"/>
              </a:rPr>
              <a:t> </a:t>
            </a:r>
            <a:endParaRPr lang="tr-TR" sz="16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R="599440" lvl="0" algn="just">
              <a:lnSpc>
                <a:spcPct val="112000"/>
              </a:lnSpc>
            </a:pPr>
            <a:r>
              <a:rPr lang="tr-TR" sz="1000"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endParaRPr lang="tr-TR" sz="12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R="599440" lvl="0" algn="just">
              <a:lnSpc>
                <a:spcPct val="107000"/>
              </a:lnSpc>
            </a:pPr>
            <a:r>
              <a:rPr lang="tr-TR" sz="1200" b="1" dirty="0">
                <a:solidFill>
                  <a:srgbClr val="252525"/>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1- PİANİST &amp; DÜZENLEME                  	 : SERJ MISIR</a:t>
            </a:r>
            <a:endParaRPr lang="tr-TR" sz="1200" dirty="0">
              <a:solidFill>
                <a:prstClr val="black"/>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R="599440" lvl="0" algn="just">
              <a:lnSpc>
                <a:spcPct val="107000"/>
              </a:lnSpc>
            </a:pPr>
            <a:r>
              <a:rPr lang="tr-TR" sz="1200" b="1" dirty="0">
                <a:solidFill>
                  <a:srgbClr val="252525"/>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2- BASS GUITARİST                                  	 : SITKI SENCER ÖZBAY</a:t>
            </a:r>
            <a:endParaRPr lang="tr-TR" sz="1200" dirty="0">
              <a:solidFill>
                <a:prstClr val="black"/>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R="599440" lvl="0" algn="just">
              <a:lnSpc>
                <a:spcPct val="107000"/>
              </a:lnSpc>
            </a:pPr>
            <a:r>
              <a:rPr lang="tr-TR" sz="1200" b="1" dirty="0">
                <a:solidFill>
                  <a:srgbClr val="252525"/>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3- BATERİST                                             	 : İLKAY NİŞANCI - İLKE KIZMAZ </a:t>
            </a:r>
            <a:endParaRPr lang="tr-TR" sz="1200" dirty="0">
              <a:solidFill>
                <a:prstClr val="black"/>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R="599440" lvl="0" algn="just">
              <a:lnSpc>
                <a:spcPct val="107000"/>
              </a:lnSpc>
            </a:pPr>
            <a:r>
              <a:rPr lang="tr-TR" sz="1200" b="1" dirty="0">
                <a:solidFill>
                  <a:srgbClr val="252525"/>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4- PERCUSSİONİST                                   	 : SERKAN KARDAŞ </a:t>
            </a:r>
            <a:endParaRPr lang="tr-TR" sz="1200" dirty="0">
              <a:solidFill>
                <a:prstClr val="black"/>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R="599440" lvl="0" algn="just">
              <a:lnSpc>
                <a:spcPct val="107000"/>
              </a:lnSpc>
            </a:pPr>
            <a:r>
              <a:rPr lang="tr-TR" sz="1200" b="1" dirty="0">
                <a:solidFill>
                  <a:srgbClr val="252525"/>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5- PERCUSSİONİST                                   	 : FERHAT UZUNBAŞ</a:t>
            </a:r>
          </a:p>
          <a:p>
            <a:pPr marR="599440" lvl="0" algn="just">
              <a:lnSpc>
                <a:spcPct val="107000"/>
              </a:lnSpc>
            </a:pPr>
            <a:r>
              <a:rPr lang="tr-TR" sz="1200" b="1" dirty="0">
                <a:solidFill>
                  <a:srgbClr val="252525"/>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			   MEHMET İNCELİ </a:t>
            </a:r>
            <a:endParaRPr lang="tr-TR" sz="1200" dirty="0">
              <a:solidFill>
                <a:prstClr val="black"/>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R="599440" lvl="0" algn="just">
              <a:lnSpc>
                <a:spcPct val="107000"/>
              </a:lnSpc>
            </a:pPr>
            <a:r>
              <a:rPr lang="tr-TR" sz="1200" b="1" dirty="0">
                <a:solidFill>
                  <a:srgbClr val="252525"/>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6- KANUNİ                                               	  : TUNCAY KARDAŞ</a:t>
            </a:r>
            <a:endParaRPr lang="tr-TR" sz="1200" dirty="0">
              <a:solidFill>
                <a:prstClr val="black"/>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R="599440" lvl="0" algn="just">
              <a:lnSpc>
                <a:spcPct val="107000"/>
              </a:lnSpc>
            </a:pPr>
            <a:r>
              <a:rPr lang="tr-TR" sz="1200" b="1" dirty="0">
                <a:solidFill>
                  <a:srgbClr val="252525"/>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7- NEFESLİ &amp; DÜZENLEME                                  : SAMET PLANALI (SKS/KLR.) </a:t>
            </a:r>
          </a:p>
          <a:p>
            <a:pPr marR="599440" lvl="0" algn="just">
              <a:lnSpc>
                <a:spcPct val="107000"/>
              </a:lnSpc>
            </a:pPr>
            <a:r>
              <a:rPr lang="tr-TR" sz="1200" b="1" dirty="0">
                <a:solidFill>
                  <a:srgbClr val="252525"/>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			    TOLGA ARAS (KLR. / BLB.)</a:t>
            </a:r>
            <a:endParaRPr lang="tr-TR" sz="1200" dirty="0">
              <a:solidFill>
                <a:prstClr val="black"/>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R="599440" lvl="0" algn="just">
              <a:lnSpc>
                <a:spcPct val="107000"/>
              </a:lnSpc>
            </a:pPr>
            <a:r>
              <a:rPr lang="tr-TR" sz="1200" b="1" dirty="0">
                <a:solidFill>
                  <a:srgbClr val="252525"/>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8- KEMAN - PİANO &amp; DÜZENLEME                   : PARVİN ASLANOV</a:t>
            </a:r>
            <a:endParaRPr lang="tr-TR" sz="1200" dirty="0">
              <a:solidFill>
                <a:prstClr val="black"/>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R="599440" lvl="0" algn="just">
              <a:lnSpc>
                <a:spcPct val="107000"/>
              </a:lnSpc>
            </a:pPr>
            <a:r>
              <a:rPr lang="tr-TR" sz="1200" b="1" dirty="0">
                <a:solidFill>
                  <a:srgbClr val="252525"/>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9-  VOKALİST &amp; PK AKORDEONİS - SUNUCU	  : GÜLŞAH SARGIN KAPTAŞ </a:t>
            </a:r>
            <a:endParaRPr lang="tr-TR" sz="1200" dirty="0">
              <a:solidFill>
                <a:prstClr val="black"/>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R="599440" lvl="0" algn="just">
              <a:lnSpc>
                <a:spcPct val="107000"/>
              </a:lnSpc>
            </a:pPr>
            <a:r>
              <a:rPr lang="tr-TR" sz="1200" b="1" dirty="0">
                <a:solidFill>
                  <a:srgbClr val="252525"/>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10- VOKALİST &amp; GİTARİST  	       - SUNUCU 	  : GAZİ KITOĞLU </a:t>
            </a:r>
            <a:endParaRPr lang="tr-TR" sz="1200" dirty="0">
              <a:solidFill>
                <a:prstClr val="black"/>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R="599440" lvl="0" algn="just">
              <a:lnSpc>
                <a:spcPct val="112000"/>
              </a:lnSpc>
            </a:pPr>
            <a:r>
              <a:rPr lang="tr-TR" sz="11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endParaRPr lang="tr-TR" sz="11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Dikdörtgen 7"/>
          <p:cNvSpPr/>
          <p:nvPr/>
        </p:nvSpPr>
        <p:spPr>
          <a:xfrm>
            <a:off x="6118412" y="2270842"/>
            <a:ext cx="5768787" cy="3056542"/>
          </a:xfrm>
          <a:prstGeom prst="rect">
            <a:avLst/>
          </a:prstGeom>
        </p:spPr>
        <p:txBody>
          <a:bodyPr wrap="square">
            <a:spAutoFit/>
          </a:bodyPr>
          <a:lstStyle/>
          <a:p>
            <a:pPr marR="599440" lvl="0" algn="just">
              <a:lnSpc>
                <a:spcPct val="107000"/>
              </a:lnSpc>
            </a:pPr>
            <a:endParaRPr lang="tr-TR" sz="1100"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endParaRPr>
          </a:p>
          <a:p>
            <a:pPr marR="599440" lvl="0" algn="just">
              <a:lnSpc>
                <a:spcPct val="107000"/>
              </a:lnSpc>
            </a:pPr>
            <a:endParaRPr lang="tr-TR" sz="1100"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endParaRPr>
          </a:p>
          <a:p>
            <a:pPr marR="599440" lvl="0" algn="just">
              <a:lnSpc>
                <a:spcPct val="107000"/>
              </a:lnSpc>
            </a:pPr>
            <a:r>
              <a:rPr lang="tr-TR" sz="1400"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KÖRÜKLÜLER</a:t>
            </a:r>
            <a:r>
              <a:rPr lang="tr-TR" sz="1400" b="1" dirty="0">
                <a:solidFill>
                  <a:srgbClr val="252525"/>
                </a:solidFill>
                <a:latin typeface="Calibri" panose="020F0502020204030204" pitchFamily="34" charset="0"/>
                <a:ea typeface="Arial" panose="020B0604020202020204" pitchFamily="34" charset="0"/>
                <a:cs typeface="Calibri" panose="020F0502020204030204" pitchFamily="34" charset="0"/>
              </a:rPr>
              <a:t>: </a:t>
            </a:r>
            <a:endParaRPr lang="tr-TR" sz="14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R="599440" lvl="0" algn="just">
              <a:lnSpc>
                <a:spcPct val="107000"/>
              </a:lnSpc>
            </a:pPr>
            <a:r>
              <a:rPr lang="tr-TR" sz="1200" b="1" dirty="0">
                <a:solidFill>
                  <a:srgbClr val="252525"/>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01- BANDONEONİST &amp; BAYANİST                  	: </a:t>
            </a:r>
            <a:r>
              <a:rPr lang="tr-TR" sz="1200"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ANGEL MARİNOV</a:t>
            </a:r>
            <a:endParaRPr lang="tr-TR" sz="1200"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R="599440" lvl="0" algn="just">
              <a:lnSpc>
                <a:spcPct val="107000"/>
              </a:lnSpc>
            </a:pPr>
            <a:r>
              <a:rPr lang="tr-TR" sz="1200" b="1" dirty="0">
                <a:solidFill>
                  <a:srgbClr val="252525"/>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02- DİATONİK AKORDEON                              	: HALİL İBRAHİM ONAY </a:t>
            </a:r>
            <a:endParaRPr lang="tr-TR" sz="1200" dirty="0">
              <a:solidFill>
                <a:prstClr val="black"/>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R="599440" lvl="0" algn="just">
              <a:lnSpc>
                <a:spcPct val="107000"/>
              </a:lnSpc>
            </a:pPr>
            <a:r>
              <a:rPr lang="tr-TR" sz="1200" b="1" dirty="0">
                <a:solidFill>
                  <a:srgbClr val="252525"/>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03- KUZEY GARMONU                                   	: EMRE KUYUMCU </a:t>
            </a:r>
            <a:endParaRPr lang="tr-TR" sz="1200" dirty="0">
              <a:solidFill>
                <a:prstClr val="black"/>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R="599440" lvl="0" algn="just">
              <a:lnSpc>
                <a:spcPct val="107000"/>
              </a:lnSpc>
            </a:pPr>
            <a:r>
              <a:rPr lang="tr-TR" sz="1200" b="1" dirty="0">
                <a:solidFill>
                  <a:srgbClr val="252525"/>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04- AZERBAYCAN GARMONU                     	: </a:t>
            </a:r>
            <a:r>
              <a:rPr lang="tr-TR" sz="1200"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SUBHAN KÖÇERLİ </a:t>
            </a:r>
            <a:endParaRPr lang="tr-TR" sz="1200"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R="599440" lvl="0" algn="just">
              <a:lnSpc>
                <a:spcPct val="107000"/>
              </a:lnSpc>
            </a:pPr>
            <a:r>
              <a:rPr lang="tr-TR" sz="1200" b="1" dirty="0">
                <a:solidFill>
                  <a:srgbClr val="252525"/>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05- AKORDEON                                             	: </a:t>
            </a:r>
            <a:r>
              <a:rPr lang="tr-TR" sz="1200" b="1" dirty="0">
                <a:solidFill>
                  <a:srgbClr val="C00000"/>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SERVER KERİMOV </a:t>
            </a:r>
            <a:r>
              <a:rPr lang="tr-TR" sz="1200" b="1" dirty="0">
                <a:solidFill>
                  <a:srgbClr val="252525"/>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a:t>
            </a:r>
            <a:endParaRPr lang="tr-TR" sz="1200" dirty="0">
              <a:solidFill>
                <a:prstClr val="black"/>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R="599440" lvl="0" algn="just">
              <a:lnSpc>
                <a:spcPct val="107000"/>
              </a:lnSpc>
            </a:pPr>
            <a:r>
              <a:rPr lang="tr-TR" sz="1200" b="1" dirty="0">
                <a:solidFill>
                  <a:srgbClr val="252525"/>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06- AKORDEON &amp; DÜZENLEME                        : AYDIN YAVAŞ </a:t>
            </a:r>
            <a:endParaRPr lang="tr-TR" sz="1200" dirty="0">
              <a:solidFill>
                <a:prstClr val="black"/>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pPr marR="599440" lvl="0" algn="just">
              <a:lnSpc>
                <a:spcPct val="107000"/>
              </a:lnSpc>
            </a:pPr>
            <a:r>
              <a:rPr lang="tr-TR" sz="1200" b="1" dirty="0">
                <a:solidFill>
                  <a:srgbClr val="252525"/>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07- AKORDEON                                    	: MELİH YARLIGAŞ</a:t>
            </a:r>
          </a:p>
          <a:p>
            <a:pPr marR="599440" lvl="0" algn="just">
              <a:lnSpc>
                <a:spcPct val="107000"/>
              </a:lnSpc>
            </a:pPr>
            <a:r>
              <a:rPr lang="tr-TR" sz="1200" b="1" dirty="0">
                <a:solidFill>
                  <a:srgbClr val="252525"/>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08- AKORDEON		: CENKAY HAS </a:t>
            </a:r>
          </a:p>
          <a:p>
            <a:pPr marR="599440" lvl="0" algn="just">
              <a:lnSpc>
                <a:spcPct val="107000"/>
              </a:lnSpc>
            </a:pPr>
            <a:r>
              <a:rPr lang="tr-TR" sz="1200" b="1" dirty="0">
                <a:solidFill>
                  <a:srgbClr val="252525"/>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09- AKORDEON		: </a:t>
            </a:r>
            <a:r>
              <a:rPr lang="tr-TR" sz="1200" b="1"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ALEKSANDRA  STRASHİLOVA</a:t>
            </a:r>
          </a:p>
          <a:p>
            <a:pPr marR="599440" lvl="0" algn="just">
              <a:lnSpc>
                <a:spcPct val="107000"/>
              </a:lnSpc>
            </a:pPr>
            <a:r>
              <a:rPr lang="tr-TR" sz="1200" b="1" dirty="0">
                <a:solidFill>
                  <a:srgbClr val="252525"/>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10- AKORDEON		: </a:t>
            </a:r>
            <a:r>
              <a:rPr lang="tr-TR" sz="1200" b="1"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YOANNA BASHLİYSKA</a:t>
            </a:r>
          </a:p>
          <a:p>
            <a:pPr marR="599440" lvl="0" algn="just">
              <a:lnSpc>
                <a:spcPct val="107000"/>
              </a:lnSpc>
            </a:pPr>
            <a:r>
              <a:rPr lang="tr-TR" sz="1200" b="1" dirty="0">
                <a:solidFill>
                  <a:srgbClr val="252525"/>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11- AKORDEON		: </a:t>
            </a:r>
            <a:r>
              <a:rPr lang="tr-TR" sz="1200" b="1"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GEORGİ STAMİROV</a:t>
            </a:r>
          </a:p>
          <a:p>
            <a:pPr marR="599440" lvl="0" algn="just">
              <a:lnSpc>
                <a:spcPct val="107000"/>
              </a:lnSpc>
            </a:pPr>
            <a:r>
              <a:rPr lang="tr-TR" sz="1200" dirty="0">
                <a:solidFill>
                  <a:prstClr val="black"/>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12- </a:t>
            </a:r>
            <a:r>
              <a:rPr lang="tr-TR" sz="1050" b="1" dirty="0">
                <a:solidFill>
                  <a:prstClr val="black"/>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AKORDEON &amp; GARMON / KONZERT MEİSTER </a:t>
            </a:r>
            <a:r>
              <a:rPr lang="tr-TR" sz="1200" b="1" dirty="0">
                <a:solidFill>
                  <a:prstClr val="black"/>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AZİZ ALİ ELYAĞUTU</a:t>
            </a:r>
            <a:endParaRPr lang="tr-TR" sz="1200" dirty="0">
              <a:solidFill>
                <a:prstClr val="black"/>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2297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41194" y="187456"/>
            <a:ext cx="11535762" cy="6670544"/>
          </a:xfrm>
          <a:prstGeom prst="rect">
            <a:avLst/>
          </a:prstGeom>
        </p:spPr>
        <p:txBody>
          <a:bodyPr wrap="square">
            <a:spAutoFit/>
          </a:bodyPr>
          <a:lstStyle/>
          <a:p>
            <a:pPr marR="599440">
              <a:lnSpc>
                <a:spcPct val="107000"/>
              </a:lnSpc>
            </a:pPr>
            <a:r>
              <a:rPr lang="tr-TR" sz="1200" b="1" dirty="0">
                <a:solidFill>
                  <a:schemeClr val="tx1">
                    <a:lumMod val="65000"/>
                    <a:lumOff val="35000"/>
                  </a:schemeClr>
                </a:solidFill>
                <a:effectLst>
                  <a:outerShdw blurRad="38100" dist="38100" dir="2700000" algn="tl">
                    <a:srgbClr val="000000">
                      <a:alpha val="43137"/>
                    </a:srgbClr>
                  </a:outerShdw>
                </a:effectLst>
                <a:latin typeface="Calibri" panose="020F0502020204030204" pitchFamily="34" charset="0"/>
                <a:ea typeface="Arial" panose="020B0604020202020204" pitchFamily="34" charset="0"/>
                <a:cs typeface="Calibri" panose="020F0502020204030204" pitchFamily="34" charset="0"/>
              </a:rPr>
              <a:t>AÇILIŞ</a:t>
            </a:r>
          </a:p>
          <a:p>
            <a:pPr lvl="0"/>
            <a:r>
              <a:rPr lang="tr-TR" sz="1200" b="1" dirty="0">
                <a:solidFill>
                  <a:srgbClr val="C00000"/>
                </a:solidFill>
                <a:effectLst>
                  <a:outerShdw blurRad="38100" dist="38100" dir="2700000" algn="tl">
                    <a:srgbClr val="000000">
                      <a:alpha val="43137"/>
                    </a:srgbClr>
                  </a:outerShdw>
                </a:effectLst>
              </a:rPr>
              <a:t>İSTANBUL KÖRÜKLÜ ÇALGILAR TOPLULUĞU / ETNOGRAM İSTANBUL</a:t>
            </a:r>
            <a:r>
              <a:rPr lang="tr-TR" sz="1000" b="1" dirty="0">
                <a:solidFill>
                  <a:srgbClr val="C00000"/>
                </a:solidFill>
                <a:effectLst>
                  <a:outerShdw blurRad="38100" dist="38100" dir="2700000" algn="tl">
                    <a:srgbClr val="000000">
                      <a:alpha val="43137"/>
                    </a:srgbClr>
                  </a:outerShdw>
                </a:effectLst>
              </a:rPr>
              <a:t>	</a:t>
            </a:r>
            <a:r>
              <a:rPr lang="tr-TR" sz="1000" b="1" u="sng" dirty="0">
                <a:hlinkClick r:id="rId2"/>
              </a:rPr>
              <a:t>https://www.youtube.com/watch?v=R7kPFu4eb7c</a:t>
            </a:r>
            <a:r>
              <a:rPr lang="tr-TR" sz="1000" b="1" dirty="0"/>
              <a:t>		</a:t>
            </a:r>
            <a:r>
              <a:rPr lang="tr-TR" sz="1000" b="1" u="sng" dirty="0">
                <a:hlinkClick r:id="rId3"/>
              </a:rPr>
              <a:t>https://www.youtube.com/@azizalielyagutu/videos</a:t>
            </a:r>
            <a:endParaRPr lang="tr-TR" sz="1000" dirty="0">
              <a:effectLst/>
            </a:endParaRPr>
          </a:p>
          <a:p>
            <a:pPr marR="599440" lvl="0">
              <a:lnSpc>
                <a:spcPct val="107000"/>
              </a:lnSpc>
            </a:pPr>
            <a:r>
              <a:rPr lang="tr-TR" sz="1600" b="1" dirty="0">
                <a:solidFill>
                  <a:srgbClr val="C00000"/>
                </a:solidFill>
                <a:effectLst>
                  <a:outerShdw blurRad="38100" dist="38100" dir="2700000" algn="tl">
                    <a:srgbClr val="000000">
                      <a:alpha val="43137"/>
                    </a:srgbClr>
                  </a:outerShdw>
                </a:effectLst>
                <a:ea typeface="Ebrima" pitchFamily="2" charset="0"/>
                <a:cs typeface="Ebrima" pitchFamily="2" charset="0"/>
              </a:rPr>
              <a:t>DUŠAN ĐORĐEVİĆ </a:t>
            </a:r>
            <a:r>
              <a:rPr lang="tr-TR" sz="1000" b="1" dirty="0">
                <a:solidFill>
                  <a:srgbClr val="C00000"/>
                </a:solidFill>
                <a:effectLst>
                  <a:outerShdw blurRad="38100" dist="38100" dir="2700000" algn="tl">
                    <a:srgbClr val="000000">
                      <a:alpha val="43137"/>
                    </a:srgbClr>
                  </a:outerShdw>
                </a:effectLst>
                <a:ea typeface="Ebrima" pitchFamily="2" charset="0"/>
                <a:cs typeface="Ebrima" pitchFamily="2" charset="0"/>
              </a:rPr>
              <a:t>				</a:t>
            </a:r>
            <a:r>
              <a:rPr lang="tr-TR" sz="1000" b="1" u="sng" dirty="0">
                <a:hlinkClick r:id="rId4"/>
              </a:rPr>
              <a:t>https://www.youtube.com/@dusandjordjevic92</a:t>
            </a:r>
            <a:endParaRPr lang="tr-TR" sz="1000" dirty="0">
              <a:effectLst/>
            </a:endParaRPr>
          </a:p>
          <a:p>
            <a:pPr marR="599440">
              <a:lnSpc>
                <a:spcPct val="107000"/>
              </a:lnSpc>
            </a:pPr>
            <a:r>
              <a:rPr lang="tr-TR" sz="1400" b="1" dirty="0">
                <a:solidFill>
                  <a:srgbClr val="C00000"/>
                </a:solidFill>
                <a:effectLst>
                  <a:outerShdw blurRad="38100" dist="38100" dir="2700000" algn="tl">
                    <a:srgbClr val="000000">
                      <a:alpha val="43137"/>
                    </a:srgbClr>
                  </a:outerShdw>
                </a:effectLst>
                <a:ea typeface="Arial" panose="020B0604020202020204" pitchFamily="34" charset="0"/>
                <a:cs typeface="Calibri" panose="020F0502020204030204" pitchFamily="34" charset="0"/>
              </a:rPr>
              <a:t>AYDIN YAVAŞ &amp; ORKESTRASI 	</a:t>
            </a:r>
            <a:r>
              <a:rPr lang="tr-TR" sz="1000" b="1" dirty="0">
                <a:solidFill>
                  <a:srgbClr val="C00000"/>
                </a:solidFill>
                <a:effectLst>
                  <a:outerShdw blurRad="38100" dist="38100" dir="2700000" algn="tl">
                    <a:srgbClr val="000000">
                      <a:alpha val="43137"/>
                    </a:srgbClr>
                  </a:outerShdw>
                </a:effectLst>
                <a:ea typeface="Arial" panose="020B0604020202020204" pitchFamily="34" charset="0"/>
                <a:cs typeface="Calibri" panose="020F0502020204030204" pitchFamily="34" charset="0"/>
              </a:rPr>
              <a:t>		</a:t>
            </a:r>
            <a:r>
              <a:rPr lang="tr-TR" sz="1050" b="1" u="sng" dirty="0">
                <a:hlinkClick r:id="rId5"/>
              </a:rPr>
              <a:t>https://www.youtube.com/@AYDINYAVAS</a:t>
            </a:r>
            <a:endParaRPr lang="tr-TR" sz="1050" b="1" u="sng" dirty="0"/>
          </a:p>
          <a:p>
            <a:pPr lvl="0"/>
            <a:r>
              <a:rPr lang="tr-TR" sz="1200" b="1" dirty="0">
                <a:solidFill>
                  <a:schemeClr val="tx1">
                    <a:lumMod val="65000"/>
                    <a:lumOff val="35000"/>
                  </a:schemeClr>
                </a:solidFill>
                <a:effectLst>
                  <a:outerShdw blurRad="38100" dist="38100" dir="2700000" algn="tl">
                    <a:srgbClr val="000000">
                      <a:alpha val="43137"/>
                    </a:srgbClr>
                  </a:outerShdw>
                </a:effectLst>
              </a:rPr>
              <a:t>2. GÜN </a:t>
            </a:r>
          </a:p>
          <a:p>
            <a:pPr lvl="0"/>
            <a:r>
              <a:rPr lang="tr-TR" sz="1200" b="1" dirty="0">
                <a:solidFill>
                  <a:srgbClr val="C00000"/>
                </a:solidFill>
                <a:effectLst>
                  <a:outerShdw blurRad="38100" dist="38100" dir="2700000" algn="tl">
                    <a:srgbClr val="000000">
                      <a:alpha val="43137"/>
                    </a:srgbClr>
                  </a:outerShdw>
                </a:effectLst>
              </a:rPr>
              <a:t>İKÇT / ETNOGRAM İSTANBUL</a:t>
            </a:r>
            <a:endParaRPr lang="tr-TR" sz="1200" b="1" dirty="0">
              <a:solidFill>
                <a:schemeClr val="tx1">
                  <a:lumMod val="65000"/>
                  <a:lumOff val="35000"/>
                </a:schemeClr>
              </a:solidFill>
              <a:effectLst>
                <a:outerShdw blurRad="38100" dist="38100" dir="2700000" algn="tl">
                  <a:srgbClr val="000000">
                    <a:alpha val="43137"/>
                  </a:srgbClr>
                </a:outerShdw>
              </a:effectLst>
            </a:endParaRPr>
          </a:p>
          <a:p>
            <a:pPr lvl="0"/>
            <a:r>
              <a:rPr lang="tr-TR" sz="1600" b="1" dirty="0">
                <a:solidFill>
                  <a:srgbClr val="C00000"/>
                </a:solidFill>
                <a:effectLst>
                  <a:outerShdw blurRad="38100" dist="38100" dir="2700000" algn="tl">
                    <a:srgbClr val="000000">
                      <a:alpha val="43137"/>
                    </a:srgbClr>
                  </a:outerShdw>
                </a:effectLst>
              </a:rPr>
              <a:t>EGLE ONA BARTKEVİČİŪTĖ</a:t>
            </a:r>
            <a:r>
              <a:rPr lang="tr-TR" sz="1400" b="1" dirty="0"/>
              <a:t>	</a:t>
            </a:r>
            <a:r>
              <a:rPr lang="tr-TR" sz="1200" b="1" dirty="0"/>
              <a:t>		</a:t>
            </a:r>
            <a:r>
              <a:rPr lang="tr-TR" sz="1000" b="1" u="sng" dirty="0">
                <a:hlinkClick r:id="rId6"/>
              </a:rPr>
              <a:t>https://www.youtube.com/@eglutacco</a:t>
            </a:r>
            <a:endParaRPr lang="tr-TR" sz="1000" b="1" dirty="0">
              <a:solidFill>
                <a:schemeClr val="tx1">
                  <a:lumMod val="65000"/>
                  <a:lumOff val="35000"/>
                </a:schemeClr>
              </a:solidFill>
              <a:effectLst>
                <a:outerShdw blurRad="38100" dist="38100" dir="2700000" algn="tl">
                  <a:srgbClr val="000000">
                    <a:alpha val="43137"/>
                  </a:srgbClr>
                </a:outerShdw>
              </a:effectLst>
            </a:endParaRPr>
          </a:p>
          <a:p>
            <a:pPr lvl="0"/>
            <a:r>
              <a:rPr lang="tr-TR" sz="1400" b="1" dirty="0">
                <a:solidFill>
                  <a:srgbClr val="C00000"/>
                </a:solidFill>
                <a:effectLst>
                  <a:outerShdw blurRad="38100" dist="38100" dir="2700000" algn="tl">
                    <a:srgbClr val="000000">
                      <a:alpha val="43137"/>
                    </a:srgbClr>
                  </a:outerShdw>
                </a:effectLst>
              </a:rPr>
              <a:t>BURAK ŞENDAĞ BANDONEONİST &amp; VOKALİST MELTEM ANAFARTA ŞENDAĞ İKİLİSİ</a:t>
            </a:r>
            <a:r>
              <a:rPr lang="tr-TR" sz="1400" b="1" dirty="0"/>
              <a:t> 	</a:t>
            </a:r>
            <a:r>
              <a:rPr lang="tr-TR" sz="1200" b="1" dirty="0"/>
              <a:t>		</a:t>
            </a:r>
            <a:r>
              <a:rPr lang="tr-TR" sz="1000" b="1" u="sng" dirty="0">
                <a:hlinkClick r:id="rId7"/>
              </a:rPr>
              <a:t>https://www.youtube.com/@burak_sendag</a:t>
            </a:r>
            <a:endParaRPr lang="tr-TR" sz="1000" b="1" u="sng" dirty="0"/>
          </a:p>
          <a:p>
            <a:pPr lvl="0"/>
            <a:r>
              <a:rPr lang="tr-TR" sz="1200" b="1" dirty="0">
                <a:solidFill>
                  <a:schemeClr val="tx1">
                    <a:lumMod val="65000"/>
                    <a:lumOff val="35000"/>
                  </a:schemeClr>
                </a:solidFill>
                <a:effectLst>
                  <a:outerShdw blurRad="38100" dist="38100" dir="2700000" algn="tl">
                    <a:srgbClr val="000000">
                      <a:alpha val="43137"/>
                    </a:srgbClr>
                  </a:outerShdw>
                </a:effectLst>
              </a:rPr>
              <a:t>3. GÜN  - KONSER SOLİSTİ</a:t>
            </a:r>
            <a:r>
              <a:rPr lang="tr-TR" sz="1200" b="1" dirty="0">
                <a:solidFill>
                  <a:schemeClr val="tx1">
                    <a:lumMod val="65000"/>
                    <a:lumOff val="35000"/>
                  </a:schemeClr>
                </a:solidFill>
              </a:rPr>
              <a:t> </a:t>
            </a:r>
          </a:p>
          <a:p>
            <a:r>
              <a:rPr lang="tr-TR" sz="1200" b="1" dirty="0">
                <a:solidFill>
                  <a:srgbClr val="C00000"/>
                </a:solidFill>
                <a:effectLst>
                  <a:outerShdw blurRad="38100" dist="38100" dir="2700000" algn="tl">
                    <a:srgbClr val="000000">
                      <a:alpha val="43137"/>
                    </a:srgbClr>
                  </a:outerShdw>
                </a:effectLst>
              </a:rPr>
              <a:t>İKÇT / ETNOGRAM İSTANBUL</a:t>
            </a:r>
            <a:endParaRPr lang="tr-TR" sz="1200" b="1" dirty="0">
              <a:solidFill>
                <a:schemeClr val="tx1">
                  <a:lumMod val="65000"/>
                  <a:lumOff val="35000"/>
                </a:schemeClr>
              </a:solidFill>
              <a:effectLst>
                <a:outerShdw blurRad="38100" dist="38100" dir="2700000" algn="tl">
                  <a:srgbClr val="000000">
                    <a:alpha val="43137"/>
                  </a:srgbClr>
                </a:outerShdw>
              </a:effectLst>
            </a:endParaRPr>
          </a:p>
          <a:p>
            <a:pPr lvl="0"/>
            <a:r>
              <a:rPr lang="tr-TR" sz="1600" b="1" dirty="0">
                <a:solidFill>
                  <a:srgbClr val="C00000"/>
                </a:solidFill>
                <a:effectLst>
                  <a:outerShdw blurRad="38100" dist="38100" dir="2700000" algn="tl">
                    <a:srgbClr val="000000">
                      <a:alpha val="43137"/>
                    </a:srgbClr>
                  </a:outerShdw>
                </a:effectLst>
              </a:rPr>
              <a:t>VESNA BAJİC STOJİLJKOVİC (ACCDUET /AKKO İKİLİSİ) </a:t>
            </a:r>
            <a:r>
              <a:rPr lang="tr-TR" sz="1200" b="1" dirty="0">
                <a:solidFill>
                  <a:srgbClr val="C00000"/>
                </a:solidFill>
                <a:effectLst>
                  <a:outerShdw blurRad="38100" dist="38100" dir="2700000" algn="tl">
                    <a:srgbClr val="000000">
                      <a:alpha val="43137"/>
                    </a:srgbClr>
                  </a:outerShdw>
                </a:effectLst>
              </a:rPr>
              <a:t>	</a:t>
            </a:r>
            <a:r>
              <a:rPr lang="tr-TR" sz="1000" b="1" u="sng" dirty="0">
                <a:hlinkClick r:id="rId8"/>
              </a:rPr>
              <a:t>https://www.youtube.com/@ACCDUET</a:t>
            </a:r>
            <a:endParaRPr lang="tr-TR" sz="1000" b="1" dirty="0">
              <a:solidFill>
                <a:srgbClr val="C00000"/>
              </a:solidFill>
              <a:effectLst>
                <a:outerShdw blurRad="38100" dist="38100" dir="2700000" algn="tl">
                  <a:srgbClr val="000000">
                    <a:alpha val="43137"/>
                  </a:srgbClr>
                </a:outerShdw>
              </a:effectLst>
            </a:endParaRPr>
          </a:p>
          <a:p>
            <a:pPr lvl="0"/>
            <a:r>
              <a:rPr lang="tr-TR" sz="1400" b="1" dirty="0">
                <a:solidFill>
                  <a:srgbClr val="C00000"/>
                </a:solidFill>
                <a:effectLst>
                  <a:outerShdw blurRad="38100" dist="38100" dir="2700000" algn="tl">
                    <a:srgbClr val="000000">
                      <a:alpha val="43137"/>
                    </a:srgbClr>
                  </a:outerShdw>
                </a:effectLst>
              </a:rPr>
              <a:t>MURAT BALKAN </a:t>
            </a:r>
            <a:r>
              <a:rPr lang="tr-TR" sz="1200" b="1" dirty="0">
                <a:solidFill>
                  <a:srgbClr val="C00000"/>
                </a:solidFill>
              </a:rPr>
              <a:t>				</a:t>
            </a:r>
            <a:r>
              <a:rPr lang="tr-TR" sz="1000" b="1" dirty="0">
                <a:hlinkClick r:id="rId9"/>
              </a:rPr>
              <a:t>https://www.youtube.com/channel/UCbN37VbzBnpp_coE6-fkh2Q</a:t>
            </a:r>
            <a:endParaRPr lang="tr-TR" sz="1000" b="1" dirty="0"/>
          </a:p>
          <a:p>
            <a:pPr lvl="0"/>
            <a:r>
              <a:rPr lang="tr-TR" sz="1200" b="1" dirty="0">
                <a:solidFill>
                  <a:schemeClr val="tx1">
                    <a:lumMod val="65000"/>
                    <a:lumOff val="35000"/>
                  </a:schemeClr>
                </a:solidFill>
                <a:effectLst>
                  <a:outerShdw blurRad="38100" dist="38100" dir="2700000" algn="tl">
                    <a:srgbClr val="000000">
                      <a:alpha val="43137"/>
                    </a:srgbClr>
                  </a:outerShdw>
                </a:effectLst>
              </a:rPr>
              <a:t>KAPANIŞ</a:t>
            </a:r>
          </a:p>
          <a:p>
            <a:r>
              <a:rPr lang="tr-TR" sz="1200" b="1" dirty="0">
                <a:solidFill>
                  <a:srgbClr val="C00000"/>
                </a:solidFill>
                <a:effectLst>
                  <a:outerShdw blurRad="38100" dist="38100" dir="2700000" algn="tl">
                    <a:srgbClr val="000000">
                      <a:alpha val="43137"/>
                    </a:srgbClr>
                  </a:outerShdw>
                </a:effectLst>
              </a:rPr>
              <a:t>İKÇT / ETNOGRAM İSTANBUL</a:t>
            </a:r>
            <a:endParaRPr lang="tr-TR" sz="1200" b="1" dirty="0">
              <a:solidFill>
                <a:schemeClr val="tx1">
                  <a:lumMod val="65000"/>
                  <a:lumOff val="35000"/>
                </a:schemeClr>
              </a:solidFill>
              <a:effectLst>
                <a:outerShdw blurRad="38100" dist="38100" dir="2700000" algn="tl">
                  <a:srgbClr val="000000">
                    <a:alpha val="43137"/>
                  </a:srgbClr>
                </a:outerShdw>
              </a:effectLst>
            </a:endParaRPr>
          </a:p>
          <a:p>
            <a:r>
              <a:rPr lang="tr-TR" sz="1600" b="1" dirty="0">
                <a:solidFill>
                  <a:srgbClr val="C00000"/>
                </a:solidFill>
                <a:effectLst>
                  <a:outerShdw blurRad="38100" dist="38100" dir="2700000" algn="tl">
                    <a:srgbClr val="000000">
                      <a:alpha val="43137"/>
                    </a:srgbClr>
                  </a:outerShdw>
                </a:effectLst>
              </a:rPr>
              <a:t>OROSZ ZOLTAN</a:t>
            </a:r>
            <a:r>
              <a:rPr lang="tr-TR" sz="1200" b="1" dirty="0"/>
              <a:t>				</a:t>
            </a:r>
            <a:r>
              <a:rPr lang="tr-TR" sz="1000" b="1" u="sng" dirty="0">
                <a:hlinkClick r:id="rId10"/>
              </a:rPr>
              <a:t>https://www.youtube.com/@ZoltanOroszAccordionist</a:t>
            </a:r>
            <a:endParaRPr lang="tr-TR" sz="1000" dirty="0">
              <a:effectLst/>
            </a:endParaRPr>
          </a:p>
          <a:p>
            <a:pPr lvl="0"/>
            <a:r>
              <a:rPr lang="tr-TR" sz="1400" b="1" dirty="0">
                <a:solidFill>
                  <a:srgbClr val="C00000"/>
                </a:solidFill>
                <a:effectLst>
                  <a:outerShdw blurRad="38100" dist="38100" dir="2700000" algn="tl">
                    <a:srgbClr val="000000">
                      <a:alpha val="43137"/>
                    </a:srgbClr>
                  </a:outerShdw>
                </a:effectLst>
              </a:rPr>
              <a:t>GÜLCAN ALTAN  </a:t>
            </a:r>
            <a:r>
              <a:rPr lang="tr-TR" sz="1000" b="1" dirty="0">
                <a:solidFill>
                  <a:srgbClr val="C00000"/>
                </a:solidFill>
                <a:hlinkClick r:id="rId11"/>
              </a:rPr>
              <a:t>https://www.youtube.com/@GulcanALTANofficial</a:t>
            </a:r>
            <a:r>
              <a:rPr lang="tr-TR" sz="1000" b="1" dirty="0">
                <a:solidFill>
                  <a:srgbClr val="C00000"/>
                </a:solidFill>
              </a:rPr>
              <a:t> </a:t>
            </a:r>
            <a:r>
              <a:rPr lang="tr-TR" sz="1200" b="1" dirty="0">
                <a:solidFill>
                  <a:srgbClr val="C00000"/>
                </a:solidFill>
              </a:rPr>
              <a:t>- </a:t>
            </a:r>
            <a:r>
              <a:rPr lang="tr-TR" sz="1400" b="1" dirty="0">
                <a:solidFill>
                  <a:srgbClr val="C00000"/>
                </a:solidFill>
                <a:effectLst>
                  <a:outerShdw blurRad="38100" dist="38100" dir="2700000" algn="tl">
                    <a:srgbClr val="000000">
                      <a:alpha val="43137"/>
                    </a:srgbClr>
                  </a:outerShdw>
                </a:effectLst>
              </a:rPr>
              <a:t>ELGUN GULİYEV</a:t>
            </a:r>
            <a:r>
              <a:rPr lang="tr-TR" sz="1400" b="1" dirty="0">
                <a:solidFill>
                  <a:srgbClr val="C00000"/>
                </a:solidFill>
              </a:rPr>
              <a:t>   </a:t>
            </a:r>
            <a:r>
              <a:rPr lang="tr-TR" sz="1000" b="1" dirty="0">
                <a:solidFill>
                  <a:srgbClr val="C00000"/>
                </a:solidFill>
                <a:hlinkClick r:id="rId12"/>
              </a:rPr>
              <a:t>https://www.youtube.com/@mrtenore</a:t>
            </a:r>
            <a:endParaRPr lang="tr-TR" sz="1000" b="1" dirty="0">
              <a:solidFill>
                <a:srgbClr val="C00000"/>
              </a:solidFill>
            </a:endParaRPr>
          </a:p>
          <a:p>
            <a:pPr lvl="0"/>
            <a:endParaRPr lang="tr-TR" sz="1000" b="1" dirty="0">
              <a:solidFill>
                <a:srgbClr val="C00000"/>
              </a:solidFill>
            </a:endParaRPr>
          </a:p>
          <a:p>
            <a:pPr lvl="0"/>
            <a:r>
              <a:rPr lang="tr-TR" sz="1200" b="1" dirty="0">
                <a:solidFill>
                  <a:schemeClr val="tx1">
                    <a:lumMod val="65000"/>
                    <a:lumOff val="35000"/>
                  </a:schemeClr>
                </a:solidFill>
                <a:effectLst>
                  <a:outerShdw blurRad="38100" dist="38100" dir="2700000" algn="tl">
                    <a:srgbClr val="000000">
                      <a:alpha val="43137"/>
                    </a:srgbClr>
                  </a:outerShdw>
                </a:effectLst>
              </a:rPr>
              <a:t>EŞLİK EDECEK SOLİST MÜZİSYEN VE TOPLULUKLAR </a:t>
            </a:r>
          </a:p>
          <a:p>
            <a:pPr lvl="0"/>
            <a:r>
              <a:rPr lang="tr-TR" sz="1000" b="1" dirty="0">
                <a:solidFill>
                  <a:srgbClr val="C00000"/>
                </a:solidFill>
              </a:rPr>
              <a:t>ERCAN TAŞDEMİR	AKOREONİST</a:t>
            </a:r>
            <a:r>
              <a:rPr lang="tr-TR" sz="1000" b="1" dirty="0"/>
              <a:t>			</a:t>
            </a:r>
            <a:r>
              <a:rPr lang="tr-TR" sz="1000" b="1" u="sng" dirty="0">
                <a:hlinkClick r:id="rId13"/>
              </a:rPr>
              <a:t>https://www.youtube.com/@mucisian1</a:t>
            </a:r>
            <a:endParaRPr lang="tr-TR" sz="1000" dirty="0">
              <a:effectLst/>
            </a:endParaRPr>
          </a:p>
          <a:p>
            <a:pPr lvl="0"/>
            <a:r>
              <a:rPr lang="tr-TR" sz="1000" b="1" dirty="0">
                <a:solidFill>
                  <a:srgbClr val="C00000"/>
                </a:solidFill>
              </a:rPr>
              <a:t>ERTUĞRUL ŞENTÜRK 	AKORDEONİST</a:t>
            </a:r>
            <a:r>
              <a:rPr lang="tr-TR" sz="1000" b="1" dirty="0"/>
              <a:t>			</a:t>
            </a:r>
            <a:r>
              <a:rPr lang="tr-TR" sz="1000" b="1" u="sng" dirty="0">
                <a:solidFill>
                  <a:srgbClr val="C00000"/>
                </a:solidFill>
                <a:hlinkClick r:id="rId14"/>
              </a:rPr>
              <a:t>https://www.youtube.com/watch?v=bhtagaqqlau</a:t>
            </a:r>
            <a:endParaRPr lang="tr-TR" sz="1000" dirty="0">
              <a:solidFill>
                <a:srgbClr val="C00000"/>
              </a:solidFill>
              <a:effectLst/>
            </a:endParaRPr>
          </a:p>
          <a:p>
            <a:pPr lvl="0"/>
            <a:r>
              <a:rPr lang="tr-TR" sz="1000" b="1" dirty="0">
                <a:solidFill>
                  <a:srgbClr val="C00000"/>
                </a:solidFill>
              </a:rPr>
              <a:t>BEKİR SAKARYA 		AKORDEONİST</a:t>
            </a:r>
            <a:r>
              <a:rPr lang="tr-TR" sz="1000" b="1" dirty="0"/>
              <a:t>			</a:t>
            </a:r>
            <a:r>
              <a:rPr lang="tr-TR" sz="1000" b="1" u="sng" dirty="0">
                <a:hlinkClick r:id="rId15"/>
              </a:rPr>
              <a:t>https://www.youtube.com/@bekirsakarya4769</a:t>
            </a:r>
            <a:endParaRPr lang="tr-TR" sz="1000" dirty="0">
              <a:effectLst/>
            </a:endParaRPr>
          </a:p>
          <a:p>
            <a:pPr lvl="0"/>
            <a:r>
              <a:rPr lang="tr-TR" sz="1000" b="1" dirty="0">
                <a:solidFill>
                  <a:srgbClr val="C00000"/>
                </a:solidFill>
              </a:rPr>
              <a:t>BURAK GÜNBAY &amp; BOSPORUS BAND</a:t>
            </a:r>
            <a:r>
              <a:rPr lang="tr-TR" sz="1000" b="1" dirty="0"/>
              <a:t> </a:t>
            </a:r>
            <a:r>
              <a:rPr lang="tr-TR" sz="1000" dirty="0"/>
              <a:t>			</a:t>
            </a:r>
            <a:r>
              <a:rPr lang="tr-TR" sz="1000" b="1" u="sng" dirty="0">
                <a:hlinkClick r:id="rId16"/>
              </a:rPr>
              <a:t>https://www.facebook.com/yusufeminisevdalinka/videos/1588499067869857</a:t>
            </a:r>
            <a:endParaRPr lang="tr-TR" sz="1000" b="1" u="sng" dirty="0"/>
          </a:p>
          <a:p>
            <a:pPr lvl="0"/>
            <a:r>
              <a:rPr lang="tr-TR" sz="1000" b="1" dirty="0">
                <a:solidFill>
                  <a:srgbClr val="C00000"/>
                </a:solidFill>
              </a:rPr>
              <a:t>SAMET  PLANALI &amp; BANDOROLL				</a:t>
            </a:r>
            <a:r>
              <a:rPr lang="tr-TR" sz="1000" b="1" dirty="0">
                <a:solidFill>
                  <a:srgbClr val="C00000"/>
                </a:solidFill>
                <a:hlinkClick r:id="rId17"/>
              </a:rPr>
              <a:t>https://www.instagram.com/bandoroll/?fbclid=IwAR2ZYUSNAnYBY_VJQ4HVEt_FbPzrYOTuw2w7LkCYLNhwKN-osoE59Yjft5U</a:t>
            </a:r>
            <a:endParaRPr lang="tr-TR" sz="1000" b="1" dirty="0">
              <a:solidFill>
                <a:srgbClr val="C00000"/>
              </a:solidFill>
            </a:endParaRPr>
          </a:p>
          <a:p>
            <a:pPr lvl="0"/>
            <a:r>
              <a:rPr lang="tr-TR" sz="1000" b="1" dirty="0">
                <a:solidFill>
                  <a:srgbClr val="C00000"/>
                </a:solidFill>
              </a:rPr>
              <a:t>CENGİZ BERKÜN 		GARMONİST</a:t>
            </a:r>
            <a:r>
              <a:rPr lang="tr-TR" sz="1000" b="1" dirty="0"/>
              <a:t>			</a:t>
            </a:r>
            <a:r>
              <a:rPr lang="tr-TR" sz="1000" b="1" u="sng" dirty="0">
                <a:hlinkClick r:id="rId18"/>
              </a:rPr>
              <a:t>https://www.youtube.com/@cengizberkun</a:t>
            </a:r>
            <a:endParaRPr lang="tr-TR" sz="1000" dirty="0">
              <a:effectLst/>
            </a:endParaRPr>
          </a:p>
          <a:p>
            <a:pPr lvl="0"/>
            <a:r>
              <a:rPr lang="tr-TR" sz="1000" b="1" dirty="0">
                <a:solidFill>
                  <a:srgbClr val="C00000"/>
                </a:solidFill>
              </a:rPr>
              <a:t>HALİL İBRAHİM ONAY 	DİATONİK AKORDEONİST</a:t>
            </a:r>
            <a:r>
              <a:rPr lang="tr-TR" sz="1000" b="1" dirty="0"/>
              <a:t>		</a:t>
            </a:r>
            <a:r>
              <a:rPr lang="tr-TR" sz="1000" b="1" u="sng" dirty="0">
                <a:hlinkClick r:id="rId19"/>
              </a:rPr>
              <a:t>https://www.youtube.com/@hionay</a:t>
            </a:r>
            <a:endParaRPr lang="tr-TR" sz="1000" dirty="0">
              <a:effectLst/>
            </a:endParaRPr>
          </a:p>
          <a:p>
            <a:pPr lvl="0"/>
            <a:r>
              <a:rPr lang="tr-TR" sz="1000" b="1" dirty="0">
                <a:solidFill>
                  <a:srgbClr val="C00000"/>
                </a:solidFill>
              </a:rPr>
              <a:t>EMRE KUYUMCU		GARMONİST</a:t>
            </a:r>
            <a:r>
              <a:rPr lang="tr-TR" sz="1000" b="1" dirty="0"/>
              <a:t>			</a:t>
            </a:r>
            <a:r>
              <a:rPr lang="tr-TR" sz="1000" b="1" u="sng" dirty="0">
                <a:hlinkClick r:id="rId20"/>
              </a:rPr>
              <a:t>https://www.youtube.com/results?search_query=Emre+Kuyumcu</a:t>
            </a:r>
            <a:endParaRPr lang="tr-TR" sz="1000" dirty="0">
              <a:effectLst/>
            </a:endParaRPr>
          </a:p>
          <a:p>
            <a:pPr lvl="0"/>
            <a:r>
              <a:rPr lang="tr-TR" sz="1000" b="1" dirty="0">
                <a:solidFill>
                  <a:srgbClr val="C00000"/>
                </a:solidFill>
              </a:rPr>
              <a:t>BURAK ALKAN 		GARMONİST</a:t>
            </a:r>
            <a:r>
              <a:rPr lang="tr-TR" sz="1000" dirty="0">
                <a:solidFill>
                  <a:srgbClr val="C00000"/>
                </a:solidFill>
              </a:rPr>
              <a:t>			</a:t>
            </a:r>
            <a:r>
              <a:rPr lang="tr-TR" sz="1000" b="1" u="sng" dirty="0">
                <a:solidFill>
                  <a:srgbClr val="C00000"/>
                </a:solidFill>
                <a:hlinkClick r:id="rId21"/>
              </a:rPr>
              <a:t>https://www.instagram.com/burakalkani/</a:t>
            </a:r>
            <a:endParaRPr lang="tr-TR" sz="1000" b="1" dirty="0">
              <a:solidFill>
                <a:srgbClr val="C00000"/>
              </a:solidFill>
            </a:endParaRPr>
          </a:p>
          <a:p>
            <a:pPr lvl="0"/>
            <a:r>
              <a:rPr lang="tr-TR" sz="1000" b="1" dirty="0">
                <a:solidFill>
                  <a:srgbClr val="C00000"/>
                </a:solidFill>
              </a:rPr>
              <a:t>TİMUÇİN UYKUR 		GARMONİST			</a:t>
            </a:r>
            <a:r>
              <a:rPr lang="tr-TR" sz="1000" b="1" dirty="0">
                <a:solidFill>
                  <a:srgbClr val="C00000"/>
                </a:solidFill>
                <a:hlinkClick r:id="rId22"/>
              </a:rPr>
              <a:t>https://www.youtube.com/@bygarmon</a:t>
            </a:r>
            <a:endParaRPr lang="tr-TR" sz="1000" b="1" dirty="0">
              <a:solidFill>
                <a:srgbClr val="C00000"/>
              </a:solidFill>
            </a:endParaRPr>
          </a:p>
          <a:p>
            <a:pPr lvl="0"/>
            <a:r>
              <a:rPr lang="tr-TR" sz="1000" b="1" dirty="0">
                <a:solidFill>
                  <a:srgbClr val="C00000"/>
                </a:solidFill>
              </a:rPr>
              <a:t>ALPAYHAN  		KARAYEL </a:t>
            </a:r>
          </a:p>
          <a:p>
            <a:pPr lvl="0"/>
            <a:r>
              <a:rPr lang="tr-TR" sz="1000" b="1" dirty="0">
                <a:solidFill>
                  <a:srgbClr val="C00000"/>
                </a:solidFill>
              </a:rPr>
              <a:t>EMRE 		SOLMAZ 			</a:t>
            </a:r>
            <a:r>
              <a:rPr lang="tr-TR" sz="1000" b="1" dirty="0">
                <a:solidFill>
                  <a:srgbClr val="C00000"/>
                </a:solidFill>
                <a:hlinkClick r:id="rId23"/>
              </a:rPr>
              <a:t>https://www.youtube.com/channel/UCF1tz0ma9YUUgz1jcMO_V1g</a:t>
            </a:r>
            <a:endParaRPr lang="tr-TR" sz="1000" b="1" dirty="0">
              <a:solidFill>
                <a:srgbClr val="C00000"/>
              </a:solidFill>
            </a:endParaRPr>
          </a:p>
          <a:p>
            <a:pPr lvl="0"/>
            <a:r>
              <a:rPr lang="tr-TR" sz="1000" b="1" dirty="0">
                <a:solidFill>
                  <a:srgbClr val="C00000"/>
                </a:solidFill>
              </a:rPr>
              <a:t>MUSTAFA 		YAVUZDEMİR			</a:t>
            </a:r>
            <a:r>
              <a:rPr lang="tr-TR" sz="1000" b="1" dirty="0">
                <a:solidFill>
                  <a:srgbClr val="C00000"/>
                </a:solidFill>
                <a:hlinkClick r:id="rId24"/>
              </a:rPr>
              <a:t>https://www.youtube.com/channel/UCU6axhIisQwoO2deU45emUg</a:t>
            </a:r>
            <a:endParaRPr lang="tr-TR" sz="1000" b="1" dirty="0">
              <a:solidFill>
                <a:srgbClr val="C00000"/>
              </a:solidFill>
            </a:endParaRPr>
          </a:p>
          <a:p>
            <a:pPr lvl="0"/>
            <a:r>
              <a:rPr lang="tr-TR" sz="1000" b="1" dirty="0">
                <a:solidFill>
                  <a:srgbClr val="C00000"/>
                </a:solidFill>
              </a:rPr>
              <a:t>DENİZ EREN 		TORUN			</a:t>
            </a:r>
            <a:r>
              <a:rPr lang="tr-TR" sz="1000" b="1" dirty="0">
                <a:solidFill>
                  <a:srgbClr val="C00000"/>
                </a:solidFill>
                <a:hlinkClick r:id="rId25"/>
              </a:rPr>
              <a:t>https://www.youtube.com/@D.ErenTorun</a:t>
            </a:r>
            <a:endParaRPr lang="tr-TR" sz="1000" b="1" dirty="0">
              <a:solidFill>
                <a:srgbClr val="C00000"/>
              </a:solidFill>
            </a:endParaRPr>
          </a:p>
          <a:p>
            <a:pPr marR="599440" lvl="0" algn="just">
              <a:lnSpc>
                <a:spcPct val="107000"/>
              </a:lnSpc>
            </a:pPr>
            <a:r>
              <a:rPr lang="tr-TR" sz="1200" b="1" dirty="0">
                <a:solidFill>
                  <a:schemeClr val="tx1">
                    <a:lumMod val="65000"/>
                    <a:lumOff val="35000"/>
                  </a:schemeClr>
                </a:solidFill>
                <a:effectLst>
                  <a:outerShdw blurRad="38100" dist="38100" dir="2700000" algn="tl">
                    <a:srgbClr val="000000">
                      <a:alpha val="43137"/>
                    </a:srgbClr>
                  </a:outerShdw>
                </a:effectLst>
              </a:rPr>
              <a:t>EŞLİK EDECEK SOLİST DANS USTALARI VE TOPLULUKLARI: </a:t>
            </a:r>
          </a:p>
          <a:p>
            <a:pPr marR="599440" lvl="0" algn="just">
              <a:lnSpc>
                <a:spcPct val="107000"/>
              </a:lnSpc>
            </a:pPr>
            <a:r>
              <a:rPr lang="tr-TR" sz="1200" b="1" dirty="0">
                <a:solidFill>
                  <a:srgbClr val="C00000"/>
                </a:solidFill>
                <a:effectLst>
                  <a:outerShdw blurRad="38100" dist="38100" dir="2700000" algn="tl">
                    <a:srgbClr val="000000">
                      <a:alpha val="43137"/>
                    </a:srgbClr>
                  </a:outerShdw>
                </a:effectLst>
              </a:rPr>
              <a:t>TANGO MİA – GAMZE TULPAR / TURKUAZ DANS TOPLULUĞU - EREN DURSUN / ABDULLAH ÇIPLAK / </a:t>
            </a:r>
          </a:p>
          <a:p>
            <a:pPr marR="599440" lvl="0" algn="just">
              <a:lnSpc>
                <a:spcPct val="107000"/>
              </a:lnSpc>
            </a:pPr>
            <a:r>
              <a:rPr lang="tr-TR" sz="1200" b="1" dirty="0">
                <a:solidFill>
                  <a:srgbClr val="C00000"/>
                </a:solidFill>
                <a:effectLst>
                  <a:outerShdw blurRad="38100" dist="38100" dir="2700000" algn="tl">
                    <a:srgbClr val="000000">
                      <a:alpha val="43137"/>
                    </a:srgbClr>
                  </a:outerShdw>
                </a:effectLst>
              </a:rPr>
              <a:t>DOÇ. DR. KEREM  CENK YILMAZ / DOÇ.  DR. DİLEK CANTEKİN ELYAĞUTU  / SERDAR BOMBACI / </a:t>
            </a:r>
            <a:endParaRPr lang="tr-TR" sz="2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rot="10800000" flipH="1" flipV="1">
            <a:off x="10483271" y="5457769"/>
            <a:ext cx="1393685" cy="869143"/>
          </a:xfrm>
          <a:prstGeom prst="rect">
            <a:avLst/>
          </a:prstGeom>
        </p:spPr>
      </p:pic>
    </p:spTree>
    <p:extLst>
      <p:ext uri="{BB962C8B-B14F-4D97-AF65-F5344CB8AC3E}">
        <p14:creationId xmlns:p14="http://schemas.microsoft.com/office/powerpoint/2010/main" val="1290248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0" y="346124"/>
            <a:ext cx="12192000" cy="369332"/>
          </a:xfrm>
          <a:prstGeom prst="rect">
            <a:avLst/>
          </a:prstGeom>
        </p:spPr>
        <p:txBody>
          <a:bodyPr wrap="square">
            <a:spAutoFit/>
          </a:bodyPr>
          <a:lstStyle/>
          <a:p>
            <a:pPr lvl="0" algn="ctr"/>
            <a:r>
              <a:rPr lang="tr-TR" b="1" dirty="0">
                <a:solidFill>
                  <a:prstClr val="white">
                    <a:lumMod val="50000"/>
                  </a:prstClr>
                </a:solidFill>
              </a:rPr>
              <a:t>YARIŞMA KOORDİNATÖRÜ VE JÜRİ ÜYELERİ // </a:t>
            </a:r>
            <a:r>
              <a:rPr lang="en-US" b="1" dirty="0">
                <a:solidFill>
                  <a:prstClr val="white">
                    <a:lumMod val="50000"/>
                  </a:prstClr>
                </a:solidFill>
              </a:rPr>
              <a:t>COMPETİTİON</a:t>
            </a:r>
            <a:r>
              <a:rPr lang="tr-TR" b="1" dirty="0">
                <a:solidFill>
                  <a:prstClr val="white">
                    <a:lumMod val="50000"/>
                  </a:prstClr>
                </a:solidFill>
              </a:rPr>
              <a:t> COORDİNATOR &amp;</a:t>
            </a:r>
            <a:r>
              <a:rPr lang="en-US" b="1" dirty="0">
                <a:solidFill>
                  <a:prstClr val="white">
                    <a:lumMod val="50000"/>
                  </a:prstClr>
                </a:solidFill>
              </a:rPr>
              <a:t> JURİES</a:t>
            </a:r>
            <a:endParaRPr lang="tr-TR" b="1" dirty="0">
              <a:solidFill>
                <a:prstClr val="white">
                  <a:lumMod val="50000"/>
                </a:prstClr>
              </a:solidFill>
            </a:endParaRPr>
          </a:p>
        </p:txBody>
      </p:sp>
      <p:sp>
        <p:nvSpPr>
          <p:cNvPr id="8" name="Dikdörtgen 7"/>
          <p:cNvSpPr/>
          <p:nvPr/>
        </p:nvSpPr>
        <p:spPr>
          <a:xfrm>
            <a:off x="182880" y="895410"/>
            <a:ext cx="5936566" cy="5447645"/>
          </a:xfrm>
          <a:prstGeom prst="rect">
            <a:avLst/>
          </a:prstGeom>
        </p:spPr>
        <p:txBody>
          <a:bodyPr wrap="square">
            <a:spAutoFit/>
          </a:bodyPr>
          <a:lstStyle/>
          <a:p>
            <a:pPr lvl="0"/>
            <a:r>
              <a:rPr lang="tr-TR" sz="1200" b="1" dirty="0">
                <a:solidFill>
                  <a:srgbClr val="FF3636"/>
                </a:solidFill>
              </a:rPr>
              <a:t>CENGIZ BERKÜN 	COMPETİTİON COORDİNATOR 	TÜRKİYE</a:t>
            </a:r>
          </a:p>
          <a:p>
            <a:pPr lvl="0"/>
            <a:endParaRPr lang="tr-TR" sz="1200" b="1" dirty="0">
              <a:solidFill>
                <a:srgbClr val="FF3636"/>
              </a:solidFill>
            </a:endParaRPr>
          </a:p>
          <a:p>
            <a:pPr lvl="0"/>
            <a:r>
              <a:rPr lang="tr-TR" sz="1200" b="1" dirty="0">
                <a:solidFill>
                  <a:srgbClr val="FF3636"/>
                </a:solidFill>
              </a:rPr>
              <a:t>FREDRİCH DESCHAMPS 				FRANSA </a:t>
            </a:r>
          </a:p>
          <a:p>
            <a:pPr lvl="0"/>
            <a:r>
              <a:rPr lang="tr-TR" sz="1200" b="1" dirty="0">
                <a:solidFill>
                  <a:srgbClr val="FF3636"/>
                </a:solidFill>
              </a:rPr>
              <a:t>RAYMOND BODELL 				İNGİLTERE</a:t>
            </a:r>
          </a:p>
          <a:p>
            <a:pPr lvl="0"/>
            <a:endParaRPr lang="tr-TR" sz="1200" b="1" dirty="0">
              <a:solidFill>
                <a:srgbClr val="FF3636"/>
              </a:solidFill>
            </a:endParaRPr>
          </a:p>
          <a:p>
            <a:pPr lvl="0"/>
            <a:r>
              <a:rPr lang="tr-TR" sz="1200" b="1" dirty="0">
                <a:solidFill>
                  <a:srgbClr val="FF3636"/>
                </a:solidFill>
              </a:rPr>
              <a:t>OROSZ ZOLTAN 				MACARİSTAN</a:t>
            </a:r>
          </a:p>
          <a:p>
            <a:pPr lvl="0"/>
            <a:r>
              <a:rPr lang="tr-TR" sz="1200" b="1" dirty="0">
                <a:solidFill>
                  <a:srgbClr val="FF3636"/>
                </a:solidFill>
              </a:rPr>
              <a:t>EGLE ONA BARTKEVİCİUTE				LETONYA</a:t>
            </a:r>
          </a:p>
          <a:p>
            <a:pPr lvl="0"/>
            <a:r>
              <a:rPr lang="tr-TR" sz="1200" b="1" dirty="0">
                <a:solidFill>
                  <a:srgbClr val="FF3636"/>
                </a:solidFill>
              </a:rPr>
              <a:t>DUŞAN DORDEVİC				SIRBİSTAN</a:t>
            </a:r>
          </a:p>
          <a:p>
            <a:pPr lvl="0"/>
            <a:r>
              <a:rPr lang="tr-TR" sz="1200" b="1" dirty="0">
                <a:solidFill>
                  <a:srgbClr val="FF3636"/>
                </a:solidFill>
              </a:rPr>
              <a:t>VESNA BAJİC STOJİLJKOVİĆ				SLOVENYA</a:t>
            </a:r>
          </a:p>
          <a:p>
            <a:pPr lvl="0"/>
            <a:r>
              <a:rPr lang="tr-TR" sz="1200" b="1" dirty="0">
                <a:solidFill>
                  <a:srgbClr val="FF3636"/>
                </a:solidFill>
              </a:rPr>
              <a:t>SAŞA STOJİLJKOVİĆ				SLOVENYA</a:t>
            </a:r>
          </a:p>
          <a:p>
            <a:pPr lvl="0"/>
            <a:endParaRPr lang="tr-TR" sz="1200" b="1" dirty="0">
              <a:solidFill>
                <a:srgbClr val="FF3636"/>
              </a:solidFill>
            </a:endParaRPr>
          </a:p>
          <a:p>
            <a:pPr lvl="0"/>
            <a:r>
              <a:rPr lang="tr-TR" sz="1200" b="1" dirty="0">
                <a:solidFill>
                  <a:srgbClr val="FF3636"/>
                </a:solidFill>
              </a:rPr>
              <a:t>ALEKSA MİRKOVİĆ 				SIRBİSTAN</a:t>
            </a:r>
          </a:p>
          <a:p>
            <a:pPr lvl="0"/>
            <a:r>
              <a:rPr lang="tr-TR" sz="1200" b="1" dirty="0">
                <a:solidFill>
                  <a:srgbClr val="FF3636"/>
                </a:solidFill>
              </a:rPr>
              <a:t>RUSLANA BEZPALKO 				UKRAYNA</a:t>
            </a:r>
          </a:p>
          <a:p>
            <a:pPr lvl="0"/>
            <a:r>
              <a:rPr lang="tr-TR" sz="1200" b="1" dirty="0">
                <a:solidFill>
                  <a:srgbClr val="FF3636"/>
                </a:solidFill>
              </a:rPr>
              <a:t>GALİMZAN NARİMBETOV  				KAZAKISTAN</a:t>
            </a:r>
          </a:p>
          <a:p>
            <a:pPr lvl="0"/>
            <a:r>
              <a:rPr lang="tr-TR" sz="1200" b="1" dirty="0">
                <a:solidFill>
                  <a:srgbClr val="FF3636"/>
                </a:solidFill>
              </a:rPr>
              <a:t>SKUMBİN MIFTARI  				KOSOVA</a:t>
            </a:r>
          </a:p>
          <a:p>
            <a:pPr lvl="0"/>
            <a:r>
              <a:rPr lang="tr-TR" sz="1200" b="1" dirty="0">
                <a:solidFill>
                  <a:srgbClr val="FF3636"/>
                </a:solidFill>
              </a:rPr>
              <a:t>MARSEL NUMANAJ 				ARNAVUTLUK</a:t>
            </a:r>
          </a:p>
          <a:p>
            <a:pPr lvl="0"/>
            <a:r>
              <a:rPr lang="tr-TR" sz="1200" b="1" dirty="0">
                <a:solidFill>
                  <a:srgbClr val="FF3636"/>
                </a:solidFill>
              </a:rPr>
              <a:t>DANIELA RAKIÇ 				SIRBİSTAN </a:t>
            </a:r>
          </a:p>
          <a:p>
            <a:pPr lvl="0"/>
            <a:endParaRPr lang="tr-TR" sz="1200" b="1" dirty="0">
              <a:solidFill>
                <a:srgbClr val="FF3636"/>
              </a:solidFill>
            </a:endParaRPr>
          </a:p>
          <a:p>
            <a:pPr lvl="0"/>
            <a:r>
              <a:rPr lang="en-US" sz="1200" b="1" dirty="0">
                <a:solidFill>
                  <a:srgbClr val="FF0000"/>
                </a:solidFill>
              </a:rPr>
              <a:t>SUBHAN KÖÇERLİ </a:t>
            </a:r>
            <a:r>
              <a:rPr lang="tr-TR" sz="1200" b="1" dirty="0">
                <a:solidFill>
                  <a:srgbClr val="FF0000"/>
                </a:solidFill>
              </a:rPr>
              <a:t>				AZERBAYCAN</a:t>
            </a:r>
          </a:p>
          <a:p>
            <a:pPr lvl="0"/>
            <a:r>
              <a:rPr lang="en-US" sz="1200" b="1" dirty="0">
                <a:solidFill>
                  <a:srgbClr val="FF0000"/>
                </a:solidFill>
              </a:rPr>
              <a:t>ANGEL MARİNOV 			</a:t>
            </a:r>
            <a:r>
              <a:rPr lang="tr-TR" sz="1200" b="1" dirty="0">
                <a:solidFill>
                  <a:srgbClr val="FF0000"/>
                </a:solidFill>
              </a:rPr>
              <a:t>	</a:t>
            </a:r>
            <a:r>
              <a:rPr lang="en-US" sz="1200" b="1" dirty="0">
                <a:solidFill>
                  <a:srgbClr val="FF0000"/>
                </a:solidFill>
              </a:rPr>
              <a:t>BULGARİSTAN</a:t>
            </a:r>
            <a:endParaRPr lang="tr-TR" sz="1200" b="1" dirty="0">
              <a:solidFill>
                <a:srgbClr val="FF0000"/>
              </a:solidFill>
            </a:endParaRPr>
          </a:p>
          <a:p>
            <a:pPr lvl="0"/>
            <a:r>
              <a:rPr lang="en-US" sz="1200" b="1" dirty="0">
                <a:solidFill>
                  <a:srgbClr val="FF0000"/>
                </a:solidFill>
              </a:rPr>
              <a:t>GHOLAMREZA SEYED HASSANİ 		</a:t>
            </a:r>
            <a:r>
              <a:rPr lang="tr-TR" sz="1200" b="1" dirty="0">
                <a:solidFill>
                  <a:srgbClr val="FF0000"/>
                </a:solidFill>
              </a:rPr>
              <a:t>	</a:t>
            </a:r>
            <a:r>
              <a:rPr lang="en-US" sz="1200" b="1" dirty="0">
                <a:solidFill>
                  <a:srgbClr val="FF0000"/>
                </a:solidFill>
              </a:rPr>
              <a:t>İRAN</a:t>
            </a:r>
          </a:p>
          <a:p>
            <a:pPr lvl="0"/>
            <a:r>
              <a:rPr lang="en-US" sz="1200" b="1" dirty="0">
                <a:solidFill>
                  <a:srgbClr val="FF0000"/>
                </a:solidFill>
              </a:rPr>
              <a:t>KATERINA LEKKA 			</a:t>
            </a:r>
            <a:r>
              <a:rPr lang="tr-TR" sz="1200" b="1" dirty="0">
                <a:solidFill>
                  <a:srgbClr val="FF0000"/>
                </a:solidFill>
              </a:rPr>
              <a:t>	</a:t>
            </a:r>
            <a:r>
              <a:rPr lang="en-US" sz="1200" b="1" dirty="0">
                <a:solidFill>
                  <a:srgbClr val="FF0000"/>
                </a:solidFill>
              </a:rPr>
              <a:t>YUNANİSTAN</a:t>
            </a:r>
          </a:p>
          <a:p>
            <a:pPr lvl="0"/>
            <a:r>
              <a:rPr lang="en-US" sz="1200" b="1" dirty="0">
                <a:solidFill>
                  <a:srgbClr val="FF0000"/>
                </a:solidFill>
              </a:rPr>
              <a:t>SERVER KERİMOV  			</a:t>
            </a:r>
            <a:r>
              <a:rPr lang="tr-TR" sz="1200" b="1" dirty="0">
                <a:solidFill>
                  <a:srgbClr val="FF0000"/>
                </a:solidFill>
              </a:rPr>
              <a:t>	</a:t>
            </a:r>
            <a:r>
              <a:rPr lang="en-US" sz="1200" b="1" dirty="0">
                <a:solidFill>
                  <a:srgbClr val="FF0000"/>
                </a:solidFill>
              </a:rPr>
              <a:t>KIRIM</a:t>
            </a:r>
          </a:p>
          <a:p>
            <a:pPr lvl="0"/>
            <a:r>
              <a:rPr lang="tr-TR" sz="1200" b="1" dirty="0">
                <a:solidFill>
                  <a:srgbClr val="FF0000"/>
                </a:solidFill>
              </a:rPr>
              <a:t>ELTON BALLA 					ARNAVUTLUK</a:t>
            </a:r>
          </a:p>
          <a:p>
            <a:pPr lvl="0"/>
            <a:r>
              <a:rPr lang="tr-TR" sz="1200" b="1" dirty="0">
                <a:solidFill>
                  <a:srgbClr val="FF0000"/>
                </a:solidFill>
              </a:rPr>
              <a:t>SERGİO ZAMPOLİ 	              	GÜNEY      AFRİKA 	CUMHURİYETİ</a:t>
            </a:r>
          </a:p>
          <a:p>
            <a:pPr lvl="0"/>
            <a:r>
              <a:rPr lang="tr-TR" sz="1200" b="1" dirty="0">
                <a:solidFill>
                  <a:srgbClr val="FF0000"/>
                </a:solidFill>
              </a:rPr>
              <a:t>SERGEİ TELESHEV				USA – UKRAYNA</a:t>
            </a:r>
          </a:p>
          <a:p>
            <a:pPr lvl="0"/>
            <a:r>
              <a:rPr lang="tr-TR" sz="1200" b="1" dirty="0">
                <a:solidFill>
                  <a:srgbClr val="FF0000"/>
                </a:solidFill>
              </a:rPr>
              <a:t>SPODRİS KAČĀNS</a:t>
            </a:r>
            <a:r>
              <a:rPr lang="tr-TR" sz="1200" b="1" dirty="0">
                <a:solidFill>
                  <a:srgbClr val="C00000"/>
                </a:solidFill>
              </a:rPr>
              <a:t>				</a:t>
            </a:r>
            <a:r>
              <a:rPr lang="tr-TR" sz="1200" b="1" dirty="0">
                <a:solidFill>
                  <a:srgbClr val="FF3636"/>
                </a:solidFill>
              </a:rPr>
              <a:t>LETONYA</a:t>
            </a:r>
          </a:p>
          <a:p>
            <a:endParaRPr lang="tr-TR" sz="1200" b="1" dirty="0">
              <a:solidFill>
                <a:srgbClr val="C00000"/>
              </a:solidFill>
            </a:endParaRPr>
          </a:p>
          <a:p>
            <a:pPr lvl="0"/>
            <a:endParaRPr lang="en-US" sz="1200" b="1" dirty="0">
              <a:solidFill>
                <a:srgbClr val="FF0000"/>
              </a:solidFill>
            </a:endParaRPr>
          </a:p>
        </p:txBody>
      </p:sp>
      <p:sp>
        <p:nvSpPr>
          <p:cNvPr id="9" name="Dikdörtgen 8"/>
          <p:cNvSpPr/>
          <p:nvPr/>
        </p:nvSpPr>
        <p:spPr>
          <a:xfrm>
            <a:off x="7090117" y="895410"/>
            <a:ext cx="4740813" cy="2677656"/>
          </a:xfrm>
          <a:prstGeom prst="rect">
            <a:avLst/>
          </a:prstGeom>
        </p:spPr>
        <p:txBody>
          <a:bodyPr wrap="square">
            <a:spAutoFit/>
          </a:bodyPr>
          <a:lstStyle/>
          <a:p>
            <a:pPr lvl="0"/>
            <a:r>
              <a:rPr lang="en-US" sz="1200" b="1" dirty="0">
                <a:solidFill>
                  <a:srgbClr val="252525"/>
                </a:solidFill>
              </a:rPr>
              <a:t>EMRE KUYUMCU </a:t>
            </a:r>
            <a:r>
              <a:rPr lang="tr-TR" sz="1200" b="1" dirty="0">
                <a:solidFill>
                  <a:srgbClr val="252525"/>
                </a:solidFill>
              </a:rPr>
              <a:t>			TÜRKİYE</a:t>
            </a:r>
            <a:endParaRPr lang="en-US" sz="1200" b="1" dirty="0">
              <a:solidFill>
                <a:srgbClr val="252525"/>
              </a:solidFill>
            </a:endParaRPr>
          </a:p>
          <a:p>
            <a:pPr lvl="0"/>
            <a:r>
              <a:rPr lang="en-US" sz="1200" b="1" dirty="0">
                <a:solidFill>
                  <a:srgbClr val="252525"/>
                </a:solidFill>
              </a:rPr>
              <a:t>ERCAN TAŞDEMIR </a:t>
            </a:r>
            <a:r>
              <a:rPr lang="tr-TR" sz="1200" b="1" dirty="0">
                <a:solidFill>
                  <a:srgbClr val="252525"/>
                </a:solidFill>
              </a:rPr>
              <a:t>  			TÜRKİYE</a:t>
            </a:r>
            <a:endParaRPr lang="en-US" sz="1200" b="1" dirty="0">
              <a:solidFill>
                <a:srgbClr val="252525"/>
              </a:solidFill>
            </a:endParaRPr>
          </a:p>
          <a:p>
            <a:pPr lvl="0"/>
            <a:r>
              <a:rPr lang="en-US" sz="1200" b="1" dirty="0">
                <a:solidFill>
                  <a:srgbClr val="252525"/>
                </a:solidFill>
              </a:rPr>
              <a:t>ZİYA SERKAN DOĞAN </a:t>
            </a:r>
            <a:r>
              <a:rPr lang="tr-TR" sz="1200" b="1" dirty="0">
                <a:solidFill>
                  <a:srgbClr val="252525"/>
                </a:solidFill>
              </a:rPr>
              <a:t>			TÜRKİYE</a:t>
            </a:r>
            <a:endParaRPr lang="en-US" sz="1200" b="1" dirty="0">
              <a:solidFill>
                <a:srgbClr val="252525"/>
              </a:solidFill>
            </a:endParaRPr>
          </a:p>
          <a:p>
            <a:pPr lvl="0"/>
            <a:r>
              <a:rPr lang="tr-TR" sz="1200" b="1" dirty="0">
                <a:solidFill>
                  <a:srgbClr val="252525"/>
                </a:solidFill>
              </a:rPr>
              <a:t>UMUT  KAHRAMAN 			TÜRKİYE</a:t>
            </a:r>
            <a:endParaRPr lang="en-US" sz="1200" b="1" dirty="0">
              <a:solidFill>
                <a:srgbClr val="252525"/>
              </a:solidFill>
            </a:endParaRPr>
          </a:p>
          <a:p>
            <a:pPr lvl="0"/>
            <a:r>
              <a:rPr lang="en-US" sz="1200" b="1" dirty="0">
                <a:solidFill>
                  <a:srgbClr val="252525"/>
                </a:solidFill>
              </a:rPr>
              <a:t>MURAT BALKAN</a:t>
            </a:r>
            <a:r>
              <a:rPr lang="tr-TR" sz="1200" b="1" dirty="0">
                <a:solidFill>
                  <a:srgbClr val="252525"/>
                </a:solidFill>
              </a:rPr>
              <a:t> 			TÜRKİYE</a:t>
            </a:r>
            <a:endParaRPr lang="en-US" sz="1200" b="1" dirty="0">
              <a:solidFill>
                <a:srgbClr val="252525"/>
              </a:solidFill>
            </a:endParaRPr>
          </a:p>
          <a:p>
            <a:pPr lvl="0"/>
            <a:r>
              <a:rPr lang="en-US" sz="1200" b="1" dirty="0">
                <a:solidFill>
                  <a:srgbClr val="252525"/>
                </a:solidFill>
              </a:rPr>
              <a:t>EMRE SOLMAZ</a:t>
            </a:r>
            <a:r>
              <a:rPr lang="tr-TR" sz="1200" b="1" dirty="0">
                <a:solidFill>
                  <a:srgbClr val="252525"/>
                </a:solidFill>
              </a:rPr>
              <a:t>  			TÜRKİYE</a:t>
            </a:r>
            <a:endParaRPr lang="en-US" sz="1200" b="1" dirty="0">
              <a:solidFill>
                <a:srgbClr val="252525"/>
              </a:solidFill>
            </a:endParaRPr>
          </a:p>
          <a:p>
            <a:pPr lvl="0"/>
            <a:r>
              <a:rPr lang="en-US" sz="1200" b="1" dirty="0">
                <a:solidFill>
                  <a:srgbClr val="252525"/>
                </a:solidFill>
              </a:rPr>
              <a:t>ERKAN SARAL</a:t>
            </a:r>
            <a:r>
              <a:rPr lang="tr-TR" sz="1200" b="1" dirty="0">
                <a:solidFill>
                  <a:srgbClr val="252525"/>
                </a:solidFill>
              </a:rPr>
              <a:t>  			TÜRKİYE</a:t>
            </a:r>
            <a:endParaRPr lang="en-US" sz="1200" b="1" dirty="0">
              <a:solidFill>
                <a:srgbClr val="252525"/>
              </a:solidFill>
            </a:endParaRPr>
          </a:p>
          <a:p>
            <a:pPr lvl="0"/>
            <a:r>
              <a:rPr lang="en-US" sz="1200" b="1" dirty="0">
                <a:solidFill>
                  <a:srgbClr val="252525"/>
                </a:solidFill>
              </a:rPr>
              <a:t>OBEN ÖZKAL </a:t>
            </a:r>
            <a:r>
              <a:rPr lang="tr-TR" sz="1200" b="1" dirty="0">
                <a:solidFill>
                  <a:srgbClr val="252525"/>
                </a:solidFill>
              </a:rPr>
              <a:t>				TÜRKİYE</a:t>
            </a:r>
            <a:endParaRPr lang="en-US" sz="1200" b="1" dirty="0">
              <a:solidFill>
                <a:srgbClr val="252525"/>
              </a:solidFill>
            </a:endParaRPr>
          </a:p>
          <a:p>
            <a:pPr lvl="0"/>
            <a:r>
              <a:rPr lang="en-US" sz="1200" b="1" dirty="0">
                <a:solidFill>
                  <a:srgbClr val="252525"/>
                </a:solidFill>
              </a:rPr>
              <a:t>ORKUN KILIÇ 				TÜRKİYE</a:t>
            </a:r>
          </a:p>
          <a:p>
            <a:pPr lvl="0"/>
            <a:r>
              <a:rPr lang="en-US" sz="1200" b="1" dirty="0">
                <a:solidFill>
                  <a:srgbClr val="252525"/>
                </a:solidFill>
              </a:rPr>
              <a:t>AYDIN YAVAŞ 				TÜRKİYE</a:t>
            </a:r>
          </a:p>
          <a:p>
            <a:pPr lvl="0"/>
            <a:r>
              <a:rPr lang="en-US" sz="1200" b="1" dirty="0">
                <a:solidFill>
                  <a:srgbClr val="252525"/>
                </a:solidFill>
              </a:rPr>
              <a:t>AZIZ ALİ ELYAĞUTU 			TÜRKİYE</a:t>
            </a:r>
          </a:p>
          <a:p>
            <a:pPr lvl="0"/>
            <a:r>
              <a:rPr lang="en-US" sz="1200" b="1" dirty="0">
                <a:solidFill>
                  <a:srgbClr val="252525"/>
                </a:solidFill>
              </a:rPr>
              <a:t>GÜLŞAH SARGIN KAPTAŞ 			TÜRKİYE</a:t>
            </a:r>
            <a:endParaRPr lang="tr-TR" sz="1200" b="1" dirty="0">
              <a:solidFill>
                <a:srgbClr val="252525"/>
              </a:solidFill>
            </a:endParaRPr>
          </a:p>
          <a:p>
            <a:pPr lvl="0"/>
            <a:r>
              <a:rPr lang="tr-TR" sz="1200" b="1" dirty="0">
                <a:solidFill>
                  <a:srgbClr val="252525"/>
                </a:solidFill>
              </a:rPr>
              <a:t>EMRE SOLMAZ			TÜRKİYE</a:t>
            </a:r>
          </a:p>
          <a:p>
            <a:pPr lvl="0"/>
            <a:endParaRPr lang="en-US" sz="1200" b="1" dirty="0">
              <a:solidFill>
                <a:srgbClr val="252525"/>
              </a:solidFill>
            </a:endParaRPr>
          </a:p>
        </p:txBody>
      </p:sp>
      <p:pic>
        <p:nvPicPr>
          <p:cNvPr id="10" name="Resim 9"/>
          <p:cNvPicPr>
            <a:picLocks noChangeAspect="1"/>
          </p:cNvPicPr>
          <p:nvPr/>
        </p:nvPicPr>
        <p:blipFill>
          <a:blip r:embed="rId2"/>
          <a:stretch>
            <a:fillRect/>
          </a:stretch>
        </p:blipFill>
        <p:spPr>
          <a:xfrm>
            <a:off x="10440922" y="5029795"/>
            <a:ext cx="1390008" cy="871804"/>
          </a:xfrm>
          <a:prstGeom prst="rect">
            <a:avLst/>
          </a:prstGeom>
        </p:spPr>
      </p:pic>
    </p:spTree>
    <p:extLst>
      <p:ext uri="{BB962C8B-B14F-4D97-AF65-F5344CB8AC3E}">
        <p14:creationId xmlns:p14="http://schemas.microsoft.com/office/powerpoint/2010/main" val="1232877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515202"/>
            <a:ext cx="12191999" cy="369332"/>
          </a:xfrm>
          <a:prstGeom prst="rect">
            <a:avLst/>
          </a:prstGeom>
        </p:spPr>
        <p:txBody>
          <a:bodyPr wrap="square">
            <a:spAutoFit/>
          </a:bodyPr>
          <a:lstStyle/>
          <a:p>
            <a:pPr algn="ctr"/>
            <a:r>
              <a:rPr lang="tr-TR" b="1" dirty="0">
                <a:solidFill>
                  <a:srgbClr val="C00000"/>
                </a:solidFill>
                <a:effectLst>
                  <a:outerShdw blurRad="38100" dist="38100" dir="2700000" algn="tl">
                    <a:srgbClr val="000000">
                      <a:alpha val="43137"/>
                    </a:srgbClr>
                  </a:outerShdw>
                </a:effectLst>
              </a:rPr>
              <a:t>FESTİVAL VE YARIŞMA TAKVİM BİLGİLERİ // FESTIVAL AND COMPETITION CALENDAR INFORMATION</a:t>
            </a:r>
          </a:p>
        </p:txBody>
      </p:sp>
      <p:sp>
        <p:nvSpPr>
          <p:cNvPr id="7" name="Dikdörtgen 6"/>
          <p:cNvSpPr/>
          <p:nvPr/>
        </p:nvSpPr>
        <p:spPr>
          <a:xfrm>
            <a:off x="501747" y="1038422"/>
            <a:ext cx="11160369" cy="4472315"/>
          </a:xfrm>
          <a:prstGeom prst="rect">
            <a:avLst/>
          </a:prstGeom>
        </p:spPr>
        <p:txBody>
          <a:bodyPr wrap="square">
            <a:spAutoFit/>
          </a:bodyPr>
          <a:lstStyle/>
          <a:p>
            <a:pPr lvl="0" algn="just">
              <a:lnSpc>
                <a:spcPct val="107000"/>
              </a:lnSpc>
              <a:spcAft>
                <a:spcPts val="0"/>
              </a:spcAft>
            </a:pPr>
            <a:r>
              <a:rPr lang="tr-TR" sz="14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Day</a:t>
            </a:r>
            <a:r>
              <a:rPr lang="tr-TR" sz="1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1. </a:t>
            </a:r>
            <a:r>
              <a:rPr lang="tr-TR" sz="1400" b="1"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GüN</a:t>
            </a:r>
            <a:r>
              <a:rPr lang="tr-T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tr-TR" sz="1400" dirty="0">
                <a:effectLst/>
                <a:latin typeface="Calibri" panose="020F0502020204030204" pitchFamily="34" charset="0"/>
                <a:ea typeface="Calibri" panose="020F0502020204030204" pitchFamily="34" charset="0"/>
                <a:cs typeface="Times New Roman" panose="02020603050405020304" pitchFamily="18" charset="0"/>
              </a:rPr>
              <a:t>		</a:t>
            </a:r>
          </a:p>
          <a:p>
            <a:pPr lvl="0" algn="just">
              <a:lnSpc>
                <a:spcPct val="107000"/>
              </a:lnSpc>
              <a:spcAft>
                <a:spcPts val="0"/>
              </a:spcAft>
            </a:pPr>
            <a:r>
              <a:rPr lang="tr-TR" sz="1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Afternoon/Öğlen 	16.00-18.00 		</a:t>
            </a:r>
            <a:r>
              <a:rPr lang="tr-TR" sz="12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AKORDEONİSTLER BULUŞMASI – VEFA VE ANMA </a:t>
            </a:r>
            <a:r>
              <a:rPr lang="tr-TR" sz="1200" b="1" dirty="0" err="1">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SÖYLEŞiSİ</a:t>
            </a:r>
            <a:r>
              <a:rPr lang="tr-TR" sz="12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//ACORDEONISTS MEETING – MEMORIAL- INTERVIEW</a:t>
            </a:r>
          </a:p>
          <a:p>
            <a:pPr lvl="0" algn="just">
              <a:lnSpc>
                <a:spcPct val="107000"/>
              </a:lnSpc>
              <a:spcAft>
                <a:spcPts val="0"/>
              </a:spcAft>
            </a:pPr>
            <a:r>
              <a:rPr lang="tr-TR" sz="1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Evening/Akşam 	19.00-21.00</a:t>
            </a:r>
            <a:r>
              <a:rPr lang="tr-TR" sz="1400" dirty="0">
                <a:effectLst/>
                <a:latin typeface="Calibri" panose="020F0502020204030204" pitchFamily="34" charset="0"/>
                <a:ea typeface="Calibri" panose="020F0502020204030204" pitchFamily="34" charset="0"/>
                <a:cs typeface="Times New Roman" panose="02020603050405020304" pitchFamily="18" charset="0"/>
              </a:rPr>
              <a:t>	</a:t>
            </a:r>
            <a:r>
              <a:rPr lang="tr-TR" sz="1400" dirty="0">
                <a:latin typeface="Calibri" panose="020F0502020204030204" pitchFamily="34" charset="0"/>
                <a:ea typeface="Calibri" panose="020F0502020204030204" pitchFamily="34" charset="0"/>
                <a:cs typeface="Times New Roman" panose="02020603050405020304" pitchFamily="18" charset="0"/>
              </a:rPr>
              <a:t>	</a:t>
            </a:r>
            <a:r>
              <a:rPr lang="tr-TR" sz="16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AÇILIŞ VE GALA KONSERİ // OPENING AND GALA CONCERT </a:t>
            </a:r>
          </a:p>
          <a:p>
            <a:pPr marL="457200" indent="441960" algn="just">
              <a:lnSpc>
                <a:spcPct val="107000"/>
              </a:lnSpc>
              <a:spcAft>
                <a:spcPts val="0"/>
              </a:spcAft>
            </a:pPr>
            <a:r>
              <a:rPr lang="tr-TR" sz="14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Cemal Süreyya Etkinlik Salonu – Ataşehir / İstanbul</a:t>
            </a:r>
          </a:p>
          <a:p>
            <a:pPr lvl="0" algn="just">
              <a:lnSpc>
                <a:spcPct val="107000"/>
              </a:lnSpc>
              <a:spcAft>
                <a:spcPts val="0"/>
              </a:spcAft>
            </a:pPr>
            <a:r>
              <a:rPr lang="tr-T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DAY 2. GÜN</a:t>
            </a:r>
            <a:r>
              <a:rPr lang="tr-T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tr-TR" sz="1400" dirty="0">
                <a:effectLst/>
                <a:latin typeface="Calibri" panose="020F0502020204030204" pitchFamily="34" charset="0"/>
                <a:ea typeface="Calibri" panose="020F0502020204030204" pitchFamily="34" charset="0"/>
                <a:cs typeface="Times New Roman" panose="02020603050405020304" pitchFamily="18" charset="0"/>
              </a:rPr>
              <a:t>	</a:t>
            </a:r>
          </a:p>
          <a:p>
            <a:pPr lvl="0" algn="just">
              <a:lnSpc>
                <a:spcPct val="107000"/>
              </a:lnSpc>
              <a:spcAft>
                <a:spcPts val="0"/>
              </a:spcAft>
            </a:pPr>
            <a:r>
              <a:rPr lang="tr-TR" sz="1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Afternoon/Öğlen 	16.00-18.00 		</a:t>
            </a:r>
            <a:r>
              <a:rPr lang="tr-TR" sz="12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AKORDEONİSTLER BULUŞMASI – VEFA VE ANMA </a:t>
            </a:r>
            <a:r>
              <a:rPr lang="tr-TR" sz="1200" b="1" dirty="0" err="1">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SÖYLEŞiSİ</a:t>
            </a:r>
            <a:r>
              <a:rPr lang="tr-TR" sz="12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//ACORDEONISTS MEETING – MEMORIAL- INTERVIEW</a:t>
            </a:r>
            <a:r>
              <a:rPr lang="tr-TR" sz="14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tr-TR" sz="1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Evening/Akşam 	19.00-21.00 </a:t>
            </a:r>
            <a:r>
              <a:rPr lang="tr-TR" sz="1400" dirty="0">
                <a:effectLst/>
                <a:latin typeface="Calibri" panose="020F0502020204030204" pitchFamily="34" charset="0"/>
                <a:ea typeface="Calibri" panose="020F0502020204030204" pitchFamily="34" charset="0"/>
                <a:cs typeface="Times New Roman" panose="02020603050405020304" pitchFamily="18" charset="0"/>
              </a:rPr>
              <a:t>		</a:t>
            </a:r>
            <a:r>
              <a:rPr lang="tr-TR" sz="16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KONSER</a:t>
            </a:r>
            <a:r>
              <a:rPr lang="tr-T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p>
          <a:p>
            <a:pPr lvl="0" algn="just">
              <a:lnSpc>
                <a:spcPct val="107000"/>
              </a:lnSpc>
              <a:spcAft>
                <a:spcPts val="0"/>
              </a:spcAft>
            </a:pPr>
            <a:r>
              <a:rPr lang="tr-TR" sz="1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tr-TR" sz="14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Açık Hava Sahnesi – Ataşehir / İstanbul </a:t>
            </a:r>
            <a:endParaRPr lang="tr-TR" sz="1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pPr>
            <a:r>
              <a:rPr lang="tr-T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DAY 3. GÜN</a:t>
            </a:r>
            <a:r>
              <a:rPr lang="tr-T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tr-TR" sz="1400" dirty="0">
                <a:effectLst/>
                <a:latin typeface="Calibri" panose="020F0502020204030204" pitchFamily="34" charset="0"/>
                <a:ea typeface="Calibri" panose="020F0502020204030204" pitchFamily="34" charset="0"/>
                <a:cs typeface="Times New Roman" panose="02020603050405020304" pitchFamily="18" charset="0"/>
              </a:rPr>
              <a:t>		</a:t>
            </a:r>
          </a:p>
          <a:p>
            <a:pPr lvl="0" algn="just">
              <a:lnSpc>
                <a:spcPct val="107000"/>
              </a:lnSpc>
            </a:pPr>
            <a:r>
              <a:rPr lang="tr-TR" sz="1400" b="1" dirty="0">
                <a:solidFill>
                  <a:prstClr val="black"/>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Afternoon/Öğlen 	16.00-18.00 </a:t>
            </a:r>
            <a:r>
              <a:rPr lang="tr-TR" sz="1000" dirty="0">
                <a:solidFill>
                  <a:prstClr val="black"/>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tr-TR" sz="10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tr-TR" sz="12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AKORDEONİSTLER BULUŞMASI – VEFA VE ANMA </a:t>
            </a:r>
            <a:r>
              <a:rPr lang="tr-TR" sz="1200" b="1" dirty="0" err="1">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SÖYLEŞiSİ</a:t>
            </a:r>
            <a:r>
              <a:rPr lang="tr-TR" sz="12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//ACORDEONISTS MEETING – MEMORIAL- INTERVIEW</a:t>
            </a:r>
            <a:r>
              <a:rPr lang="tr-TR" sz="10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tr-TR" sz="1400" b="1" dirty="0">
                <a:solidFill>
                  <a:prstClr val="black"/>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Evening/Akşam 	19.00-21.00 </a:t>
            </a:r>
            <a:r>
              <a:rPr lang="tr-TR"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tr-TR" sz="16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KONSER </a:t>
            </a:r>
            <a:r>
              <a:rPr lang="tr-TR" sz="1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p>
          <a:p>
            <a:pPr lvl="0" algn="just">
              <a:lnSpc>
                <a:spcPct val="107000"/>
              </a:lnSpc>
            </a:pPr>
            <a:r>
              <a:rPr lang="tr-TR" sz="1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tr-TR" sz="14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Açık Hava Sahnesi – Ataşehir / İstanbul</a:t>
            </a:r>
          </a:p>
          <a:p>
            <a:pPr lvl="0" algn="just">
              <a:lnSpc>
                <a:spcPct val="107000"/>
              </a:lnSpc>
              <a:spcAft>
                <a:spcPts val="0"/>
              </a:spcAft>
            </a:pPr>
            <a:r>
              <a:rPr lang="tr-T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DAY 4. GÜN</a:t>
            </a:r>
            <a:r>
              <a:rPr lang="tr-T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tr-TR" sz="1400" dirty="0">
                <a:effectLst/>
                <a:latin typeface="Calibri" panose="020F0502020204030204" pitchFamily="34" charset="0"/>
                <a:ea typeface="Calibri" panose="020F0502020204030204" pitchFamily="34" charset="0"/>
                <a:cs typeface="Times New Roman" panose="02020603050405020304" pitchFamily="18" charset="0"/>
              </a:rPr>
              <a:t>		</a:t>
            </a:r>
          </a:p>
          <a:p>
            <a:pPr lvl="0" algn="just">
              <a:lnSpc>
                <a:spcPct val="107000"/>
              </a:lnSpc>
              <a:spcAft>
                <a:spcPts val="0"/>
              </a:spcAft>
            </a:pPr>
            <a:r>
              <a:rPr lang="tr-TR" sz="1400"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Moorning</a:t>
            </a:r>
            <a:r>
              <a:rPr lang="tr-TR" sz="1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 Sabah	09.00-18.00		</a:t>
            </a:r>
            <a:r>
              <a:rPr lang="tr-TR" sz="14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GEZİ // TRİP</a:t>
            </a:r>
          </a:p>
          <a:p>
            <a:pPr lvl="0" algn="just">
              <a:lnSpc>
                <a:spcPct val="107000"/>
              </a:lnSpc>
              <a:spcAft>
                <a:spcPts val="0"/>
              </a:spcAft>
            </a:pPr>
            <a:r>
              <a:rPr lang="tr-TR" sz="1400" b="1" dirty="0">
                <a:solidFill>
                  <a:prstClr val="black"/>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Evening/Akşam </a:t>
            </a:r>
            <a:r>
              <a:rPr lang="tr-TR" sz="1400" dirty="0">
                <a:effectLst/>
                <a:latin typeface="Calibri" panose="020F0502020204030204" pitchFamily="34" charset="0"/>
                <a:ea typeface="Calibri" panose="020F0502020204030204" pitchFamily="34" charset="0"/>
                <a:cs typeface="Times New Roman" panose="02020603050405020304" pitchFamily="18" charset="0"/>
              </a:rPr>
              <a:t>	</a:t>
            </a:r>
            <a:r>
              <a:rPr lang="tr-TR" sz="1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20.00-22.00		</a:t>
            </a:r>
            <a:r>
              <a:rPr lang="tr-TR" sz="16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KAPANIŞ KONSERİ // CLOSING CONCERT</a:t>
            </a:r>
          </a:p>
          <a:p>
            <a:pPr lvl="0" algn="just">
              <a:lnSpc>
                <a:spcPct val="107000"/>
              </a:lnSpc>
              <a:spcAft>
                <a:spcPts val="0"/>
              </a:spcAft>
            </a:pPr>
            <a:endParaRPr lang="tr-TR" sz="12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0"/>
              </a:spcAft>
            </a:pPr>
            <a:r>
              <a:rPr lang="tr-TR" sz="14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YARIŞMA TARİHİ // COMPETİTİON DATES: </a:t>
            </a:r>
          </a:p>
          <a:p>
            <a:pPr lvl="0" algn="just">
              <a:lnSpc>
                <a:spcPct val="107000"/>
              </a:lnSpc>
              <a:spcAft>
                <a:spcPts val="0"/>
              </a:spcAft>
            </a:pPr>
            <a:r>
              <a:rPr lang="tr-TR" sz="1200" b="1" dirty="0">
                <a:latin typeface="Calibri" panose="020F0502020204030204" pitchFamily="34" charset="0"/>
                <a:ea typeface="Calibri" panose="020F0502020204030204" pitchFamily="34" charset="0"/>
                <a:cs typeface="Times New Roman" panose="02020603050405020304" pitchFamily="18" charset="0"/>
              </a:rPr>
              <a:t>11-13 AĞUSTOS 2023 </a:t>
            </a:r>
            <a:r>
              <a:rPr lang="tr-TR" sz="12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TARİHLERİ İÇERİSİNDE, JÜRİ ÜYELERİMİZİN DERECELENDİRMELERİNİ BİTİRİP, KOORDİNATOR CENGİZ BERKÜN ‘E SONUÇLARI BİLDİRMELERİNİ RİCA EDİYORUZ. </a:t>
            </a:r>
            <a:r>
              <a:rPr lang="tr-TR" sz="1200" b="1" dirty="0">
                <a:latin typeface="Calibri" panose="020F0502020204030204" pitchFamily="34" charset="0"/>
                <a:ea typeface="Calibri" panose="020F0502020204030204" pitchFamily="34" charset="0"/>
                <a:cs typeface="Times New Roman" panose="02020603050405020304" pitchFamily="18" charset="0"/>
              </a:rPr>
              <a:t> </a:t>
            </a:r>
            <a:r>
              <a:rPr lang="en-US" sz="12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WE REQUEST OUR JURY MEMBERS TO COMPLETE THEIR RATINGS AND NOTIFY COORDINATOR CENGIZ BERKÜN OF THE RESULTS BETWEEN </a:t>
            </a:r>
            <a:r>
              <a:rPr lang="en-US" sz="1200" b="1" dirty="0">
                <a:latin typeface="Calibri" panose="020F0502020204030204" pitchFamily="34" charset="0"/>
                <a:ea typeface="Calibri" panose="020F0502020204030204" pitchFamily="34" charset="0"/>
                <a:cs typeface="Times New Roman" panose="02020603050405020304" pitchFamily="18" charset="0"/>
              </a:rPr>
              <a:t>11-13 AUGUST 2023.</a:t>
            </a:r>
            <a:endParaRPr lang="tr-TR" sz="1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Resim 7"/>
          <p:cNvPicPr>
            <a:picLocks noChangeAspect="1"/>
          </p:cNvPicPr>
          <p:nvPr/>
        </p:nvPicPr>
        <p:blipFill>
          <a:blip r:embed="rId2"/>
          <a:stretch>
            <a:fillRect/>
          </a:stretch>
        </p:blipFill>
        <p:spPr>
          <a:xfrm>
            <a:off x="10272108" y="5478745"/>
            <a:ext cx="1390008" cy="871804"/>
          </a:xfrm>
          <a:prstGeom prst="rect">
            <a:avLst/>
          </a:prstGeom>
        </p:spPr>
      </p:pic>
    </p:spTree>
    <p:extLst>
      <p:ext uri="{BB962C8B-B14F-4D97-AF65-F5344CB8AC3E}">
        <p14:creationId xmlns:p14="http://schemas.microsoft.com/office/powerpoint/2010/main" val="1930448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515202"/>
            <a:ext cx="12191999" cy="369332"/>
          </a:xfrm>
          <a:prstGeom prst="rect">
            <a:avLst/>
          </a:prstGeom>
        </p:spPr>
        <p:txBody>
          <a:bodyPr wrap="square">
            <a:spAutoFit/>
          </a:bodyPr>
          <a:lstStyle/>
          <a:p>
            <a:pPr algn="ctr"/>
            <a:r>
              <a:rPr lang="tr-TR" b="1" dirty="0">
                <a:solidFill>
                  <a:srgbClr val="C00000"/>
                </a:solidFill>
                <a:effectLst>
                  <a:outerShdw blurRad="38100" dist="38100" dir="2700000" algn="tl">
                    <a:srgbClr val="000000">
                      <a:alpha val="43137"/>
                    </a:srgbClr>
                  </a:outerShdw>
                </a:effectLst>
              </a:rPr>
              <a:t>FESTİVALDE KİMLER VAR?  // </a:t>
            </a:r>
            <a:r>
              <a:rPr lang="en-US" b="1" dirty="0">
                <a:solidFill>
                  <a:srgbClr val="C00000"/>
                </a:solidFill>
                <a:effectLst>
                  <a:outerShdw blurRad="38100" dist="38100" dir="2700000" algn="tl">
                    <a:srgbClr val="000000">
                      <a:alpha val="43137"/>
                    </a:srgbClr>
                  </a:outerShdw>
                </a:effectLst>
              </a:rPr>
              <a:t>WHO IS AT THE FESTIVAL</a:t>
            </a:r>
            <a:r>
              <a:rPr lang="tr-TR" b="1" dirty="0">
                <a:solidFill>
                  <a:srgbClr val="C00000"/>
                </a:solidFill>
                <a:effectLst>
                  <a:outerShdw blurRad="38100" dist="38100" dir="2700000" algn="tl">
                    <a:srgbClr val="000000">
                      <a:alpha val="43137"/>
                    </a:srgbClr>
                  </a:outerShdw>
                </a:effectLst>
              </a:rPr>
              <a:t>?</a:t>
            </a:r>
          </a:p>
        </p:txBody>
      </p:sp>
      <p:sp>
        <p:nvSpPr>
          <p:cNvPr id="6" name="Dikdörtgen 5"/>
          <p:cNvSpPr/>
          <p:nvPr/>
        </p:nvSpPr>
        <p:spPr>
          <a:xfrm>
            <a:off x="242047" y="1077587"/>
            <a:ext cx="11739282" cy="4637552"/>
          </a:xfrm>
          <a:prstGeom prst="rect">
            <a:avLst/>
          </a:prstGeom>
        </p:spPr>
        <p:txBody>
          <a:bodyPr wrap="square">
            <a:spAutoFit/>
          </a:bodyPr>
          <a:lstStyle/>
          <a:p>
            <a:pPr marR="599440" algn="just">
              <a:lnSpc>
                <a:spcPct val="107000"/>
              </a:lnSpc>
              <a:spcAft>
                <a:spcPts val="0"/>
              </a:spcAft>
            </a:pPr>
            <a:r>
              <a:rPr lang="tr-TR" sz="1200" b="1" dirty="0">
                <a:solidFill>
                  <a:srgbClr val="252525"/>
                </a:solidFill>
                <a:effectLst/>
                <a:latin typeface="Calibri" panose="020F0502020204030204" pitchFamily="34" charset="0"/>
                <a:ea typeface="Arial" panose="020B0604020202020204" pitchFamily="34" charset="0"/>
                <a:cs typeface="Calibri" panose="020F0502020204030204" pitchFamily="34" charset="0"/>
              </a:rPr>
              <a:t>3. Uluslararası İstanbul Akordeon Festivali Ve Yarışmaları, önceki yıllarda olduğu gibi,</a:t>
            </a:r>
            <a:endParaRPr lang="tr-TR"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R="599440" algn="just">
              <a:lnSpc>
                <a:spcPct val="107000"/>
              </a:lnSpc>
              <a:spcAft>
                <a:spcPts val="0"/>
              </a:spcAft>
            </a:pPr>
            <a:r>
              <a:rPr lang="tr-TR" sz="1200" b="1" dirty="0">
                <a:solidFill>
                  <a:srgbClr val="252525"/>
                </a:solidFill>
                <a:effectLst/>
                <a:latin typeface="Calibri" panose="020F0502020204030204" pitchFamily="34" charset="0"/>
                <a:ea typeface="Arial" panose="020B0604020202020204" pitchFamily="34" charset="0"/>
                <a:cs typeface="Calibri" panose="020F0502020204030204" pitchFamily="34" charset="0"/>
              </a:rPr>
              <a:t> </a:t>
            </a:r>
            <a:endParaRPr lang="tr-TR"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R="599440" algn="just">
              <a:lnSpc>
                <a:spcPct val="107000"/>
              </a:lnSpc>
              <a:spcAft>
                <a:spcPts val="0"/>
              </a:spcAft>
            </a:pPr>
            <a:r>
              <a:rPr lang="tr-TR" sz="1200" b="1" dirty="0">
                <a:solidFill>
                  <a:srgbClr val="252525"/>
                </a:solidFill>
                <a:effectLst/>
                <a:latin typeface="Calibri" panose="020F0502020204030204" pitchFamily="34" charset="0"/>
                <a:ea typeface="Arial" panose="020B0604020202020204" pitchFamily="34" charset="0"/>
                <a:cs typeface="Calibri" panose="020F0502020204030204" pitchFamily="34" charset="0"/>
              </a:rPr>
              <a:t>ATAŞEHİR BELEDİYESİ </a:t>
            </a:r>
            <a:endParaRPr lang="tr-TR"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R="599440" algn="just">
              <a:lnSpc>
                <a:spcPct val="107000"/>
              </a:lnSpc>
              <a:spcAft>
                <a:spcPts val="0"/>
              </a:spcAft>
            </a:pPr>
            <a:r>
              <a:rPr lang="tr-TR" sz="1200" b="1" u="sng" dirty="0">
                <a:solidFill>
                  <a:srgbClr val="0563C1"/>
                </a:solidFill>
                <a:effectLst/>
                <a:latin typeface="Calibri" panose="020F0502020204030204" pitchFamily="34" charset="0"/>
                <a:ea typeface="Arial" panose="020B0604020202020204" pitchFamily="34" charset="0"/>
                <a:cs typeface="Calibri" panose="020F0502020204030204" pitchFamily="34" charset="0"/>
                <a:hlinkClick r:id="rId2"/>
              </a:rPr>
              <a:t>https://www.atasehir.bel.tr/haber/2-istanbul-uluslararasi-akordeon-festivali-basliyor</a:t>
            </a:r>
            <a:endParaRPr lang="tr-TR"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R="599440" algn="just">
              <a:lnSpc>
                <a:spcPct val="107000"/>
              </a:lnSpc>
              <a:spcAft>
                <a:spcPts val="0"/>
              </a:spcAft>
            </a:pPr>
            <a:r>
              <a:rPr lang="tr-TR" sz="1200" b="1" dirty="0">
                <a:solidFill>
                  <a:srgbClr val="252525"/>
                </a:solidFill>
                <a:effectLst/>
                <a:latin typeface="Calibri" panose="020F0502020204030204" pitchFamily="34" charset="0"/>
                <a:ea typeface="Arial" panose="020B0604020202020204" pitchFamily="34" charset="0"/>
                <a:cs typeface="Calibri" panose="020F0502020204030204" pitchFamily="34" charset="0"/>
              </a:rPr>
              <a:t> </a:t>
            </a:r>
            <a:endParaRPr lang="tr-TR"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R="599440" algn="just">
              <a:lnSpc>
                <a:spcPct val="107000"/>
              </a:lnSpc>
              <a:spcAft>
                <a:spcPts val="0"/>
              </a:spcAft>
            </a:pPr>
            <a:r>
              <a:rPr lang="tr-TR" sz="1200" b="1" dirty="0">
                <a:solidFill>
                  <a:srgbClr val="252525"/>
                </a:solidFill>
                <a:effectLst/>
                <a:latin typeface="Calibri" panose="020F0502020204030204" pitchFamily="34" charset="0"/>
                <a:ea typeface="Arial" panose="020B0604020202020204" pitchFamily="34" charset="0"/>
                <a:cs typeface="Calibri" panose="020F0502020204030204" pitchFamily="34" charset="0"/>
              </a:rPr>
              <a:t>İSTANBUL OKAN ÜNİVERSİTESİ </a:t>
            </a:r>
            <a:endParaRPr lang="tr-TR"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R="599440" algn="just">
              <a:lnSpc>
                <a:spcPct val="107000"/>
              </a:lnSpc>
              <a:spcAft>
                <a:spcPts val="0"/>
              </a:spcAft>
            </a:pPr>
            <a:r>
              <a:rPr lang="tr-TR" sz="1200" b="1" u="sng" dirty="0">
                <a:solidFill>
                  <a:srgbClr val="0563C1"/>
                </a:solidFill>
                <a:effectLst/>
                <a:latin typeface="Calibri" panose="020F0502020204030204" pitchFamily="34" charset="0"/>
                <a:ea typeface="Arial" panose="020B0604020202020204" pitchFamily="34" charset="0"/>
                <a:cs typeface="Calibri" panose="020F0502020204030204" pitchFamily="34" charset="0"/>
                <a:hlinkClick r:id="rId3"/>
              </a:rPr>
              <a:t>https://www.okan.edu.tr/duyuru/10033/dunya-akordeon-gunu-etkinligi/</a:t>
            </a:r>
            <a:endParaRPr lang="tr-TR"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R="599440" algn="just">
              <a:lnSpc>
                <a:spcPct val="107000"/>
              </a:lnSpc>
              <a:spcAft>
                <a:spcPts val="0"/>
              </a:spcAft>
            </a:pPr>
            <a:r>
              <a:rPr lang="tr-TR" sz="1200" b="1" dirty="0">
                <a:solidFill>
                  <a:srgbClr val="252525"/>
                </a:solidFill>
                <a:effectLst/>
                <a:latin typeface="Calibri" panose="020F0502020204030204" pitchFamily="34" charset="0"/>
                <a:ea typeface="Arial" panose="020B0604020202020204" pitchFamily="34" charset="0"/>
                <a:cs typeface="Calibri" panose="020F0502020204030204" pitchFamily="34" charset="0"/>
              </a:rPr>
              <a:t> </a:t>
            </a:r>
            <a:endParaRPr lang="tr-TR"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R="599440" algn="just">
              <a:lnSpc>
                <a:spcPct val="107000"/>
              </a:lnSpc>
              <a:spcAft>
                <a:spcPts val="0"/>
              </a:spcAft>
            </a:pPr>
            <a:r>
              <a:rPr lang="tr-TR" sz="1200" b="1" dirty="0">
                <a:solidFill>
                  <a:srgbClr val="252525"/>
                </a:solidFill>
                <a:effectLst/>
                <a:latin typeface="Calibri" panose="020F0502020204030204" pitchFamily="34" charset="0"/>
                <a:ea typeface="Arial" panose="020B0604020202020204" pitchFamily="34" charset="0"/>
                <a:cs typeface="Calibri" panose="020F0502020204030204" pitchFamily="34" charset="0"/>
              </a:rPr>
              <a:t>AKORDER </a:t>
            </a:r>
            <a:r>
              <a:rPr lang="tr-TR" sz="1200" b="1" u="sng" dirty="0">
                <a:solidFill>
                  <a:srgbClr val="0563C1"/>
                </a:solidFill>
                <a:effectLst/>
                <a:latin typeface="Calibri" panose="020F0502020204030204" pitchFamily="34" charset="0"/>
                <a:ea typeface="Arial" panose="020B0604020202020204" pitchFamily="34" charset="0"/>
                <a:cs typeface="Calibri" panose="020F0502020204030204" pitchFamily="34" charset="0"/>
                <a:hlinkClick r:id="rId4"/>
              </a:rPr>
              <a:t>https://akorder.com/</a:t>
            </a:r>
            <a:endParaRPr lang="tr-TR"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R="599440" algn="just">
              <a:lnSpc>
                <a:spcPct val="107000"/>
              </a:lnSpc>
              <a:spcAft>
                <a:spcPts val="0"/>
              </a:spcAft>
            </a:pPr>
            <a:r>
              <a:rPr lang="tr-TR" sz="1200" b="1" dirty="0">
                <a:solidFill>
                  <a:srgbClr val="252525"/>
                </a:solidFill>
                <a:effectLst/>
                <a:latin typeface="Calibri" panose="020F0502020204030204" pitchFamily="34" charset="0"/>
                <a:ea typeface="Arial" panose="020B0604020202020204" pitchFamily="34" charset="0"/>
                <a:cs typeface="Calibri" panose="020F0502020204030204" pitchFamily="34" charset="0"/>
              </a:rPr>
              <a:t>AKORDEON VE KÖRÜKLÜ ÇALGILAR EĞİTİM VE UYGULAMA ÇALIŞMALARI DERNEĞİ</a:t>
            </a:r>
            <a:endParaRPr lang="tr-TR"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R="599440" algn="just">
              <a:lnSpc>
                <a:spcPct val="107000"/>
              </a:lnSpc>
              <a:spcAft>
                <a:spcPts val="0"/>
              </a:spcAft>
            </a:pPr>
            <a:r>
              <a:rPr lang="tr-TR" sz="1200" b="1" dirty="0">
                <a:solidFill>
                  <a:srgbClr val="252525"/>
                </a:solidFill>
                <a:effectLst/>
                <a:latin typeface="Calibri" panose="020F0502020204030204" pitchFamily="34" charset="0"/>
                <a:ea typeface="Arial" panose="020B0604020202020204" pitchFamily="34" charset="0"/>
                <a:cs typeface="Calibri" panose="020F0502020204030204" pitchFamily="34" charset="0"/>
              </a:rPr>
              <a:t>  </a:t>
            </a:r>
            <a:endParaRPr lang="tr-TR"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R="599440" algn="just">
              <a:lnSpc>
                <a:spcPct val="107000"/>
              </a:lnSpc>
              <a:spcAft>
                <a:spcPts val="0"/>
              </a:spcAft>
            </a:pPr>
            <a:r>
              <a:rPr lang="tr-TR" sz="1200" b="1" dirty="0">
                <a:solidFill>
                  <a:srgbClr val="252525"/>
                </a:solidFill>
                <a:effectLst/>
                <a:latin typeface="Calibri" panose="020F0502020204030204" pitchFamily="34" charset="0"/>
                <a:ea typeface="Arial" panose="020B0604020202020204" pitchFamily="34" charset="0"/>
                <a:cs typeface="Calibri" panose="020F0502020204030204" pitchFamily="34" charset="0"/>
              </a:rPr>
              <a:t>CMA </a:t>
            </a:r>
            <a:r>
              <a:rPr lang="tr-TR" sz="1200" b="1" u="sng" dirty="0">
                <a:solidFill>
                  <a:srgbClr val="0563C1"/>
                </a:solidFill>
                <a:effectLst/>
                <a:latin typeface="Calibri" panose="020F0502020204030204" pitchFamily="34" charset="0"/>
                <a:ea typeface="Arial" panose="020B0604020202020204" pitchFamily="34" charset="0"/>
                <a:cs typeface="Calibri" panose="020F0502020204030204" pitchFamily="34" charset="0"/>
                <a:hlinkClick r:id="rId5"/>
              </a:rPr>
              <a:t>http://www.cma-accordions.com/</a:t>
            </a:r>
            <a:endParaRPr lang="tr-TR"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R="599440" algn="just">
              <a:lnSpc>
                <a:spcPct val="107000"/>
              </a:lnSpc>
              <a:spcAft>
                <a:spcPts val="0"/>
              </a:spcAft>
            </a:pPr>
            <a:r>
              <a:rPr lang="tr-TR" sz="1200" b="1" dirty="0">
                <a:solidFill>
                  <a:srgbClr val="252525"/>
                </a:solidFill>
                <a:effectLst/>
                <a:latin typeface="Calibri" panose="020F0502020204030204" pitchFamily="34" charset="0"/>
                <a:ea typeface="Arial" panose="020B0604020202020204" pitchFamily="34" charset="0"/>
                <a:cs typeface="Calibri" panose="020F0502020204030204" pitchFamily="34" charset="0"/>
              </a:rPr>
              <a:t>CONFEDERATİON MONDİALE DE L’ACCORDEON </a:t>
            </a:r>
            <a:endParaRPr lang="tr-TR"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R="599440" algn="just">
              <a:lnSpc>
                <a:spcPct val="107000"/>
              </a:lnSpc>
              <a:spcAft>
                <a:spcPts val="0"/>
              </a:spcAft>
            </a:pPr>
            <a:r>
              <a:rPr lang="tr-TR" sz="1200" b="1" dirty="0">
                <a:solidFill>
                  <a:srgbClr val="252525"/>
                </a:solidFill>
                <a:effectLst/>
                <a:latin typeface="Calibri" panose="020F0502020204030204" pitchFamily="34" charset="0"/>
                <a:ea typeface="Arial" panose="020B0604020202020204" pitchFamily="34" charset="0"/>
                <a:cs typeface="Calibri" panose="020F0502020204030204" pitchFamily="34" charset="0"/>
              </a:rPr>
              <a:t> </a:t>
            </a:r>
            <a:endParaRPr lang="tr-TR"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R="599440" algn="just">
              <a:lnSpc>
                <a:spcPct val="107000"/>
              </a:lnSpc>
              <a:spcAft>
                <a:spcPts val="0"/>
              </a:spcAft>
            </a:pPr>
            <a:r>
              <a:rPr lang="tr-TR" sz="1200" b="1" dirty="0">
                <a:solidFill>
                  <a:srgbClr val="252525"/>
                </a:solidFill>
                <a:effectLst/>
                <a:latin typeface="Calibri" panose="020F0502020204030204" pitchFamily="34" charset="0"/>
                <a:ea typeface="Arial" panose="020B0604020202020204" pitchFamily="34" charset="0"/>
                <a:cs typeface="Calibri" panose="020F0502020204030204" pitchFamily="34" charset="0"/>
              </a:rPr>
              <a:t>İSTANBUL </a:t>
            </a:r>
            <a:r>
              <a:rPr lang="tr-TR" sz="1200" b="1" dirty="0">
                <a:solidFill>
                  <a:srgbClr val="252525"/>
                </a:solidFill>
                <a:latin typeface="Calibri" panose="020F0502020204030204" pitchFamily="34" charset="0"/>
                <a:ea typeface="Arial" panose="020B0604020202020204" pitchFamily="34" charset="0"/>
                <a:cs typeface="Calibri" panose="020F0502020204030204" pitchFamily="34" charset="0"/>
              </a:rPr>
              <a:t>MEDİKAL TERMAL 	</a:t>
            </a:r>
            <a:r>
              <a:rPr lang="tr-TR" sz="1200" b="1" dirty="0">
                <a:solidFill>
                  <a:srgbClr val="252525"/>
                </a:solidFill>
                <a:latin typeface="Calibri" panose="020F0502020204030204" pitchFamily="34" charset="0"/>
                <a:ea typeface="Arial" panose="020B0604020202020204" pitchFamily="34" charset="0"/>
                <a:cs typeface="Calibri" panose="020F0502020204030204" pitchFamily="34" charset="0"/>
                <a:hlinkClick r:id="rId6"/>
              </a:rPr>
              <a:t>https://www.istanbulmedikaltermal.com/</a:t>
            </a:r>
            <a:endParaRPr lang="tr-TR" sz="1200" b="1" dirty="0">
              <a:solidFill>
                <a:srgbClr val="252525"/>
              </a:solidFill>
              <a:latin typeface="Calibri" panose="020F0502020204030204" pitchFamily="34" charset="0"/>
              <a:ea typeface="Arial" panose="020B0604020202020204" pitchFamily="34" charset="0"/>
              <a:cs typeface="Calibri" panose="020F0502020204030204" pitchFamily="34" charset="0"/>
            </a:endParaRPr>
          </a:p>
          <a:p>
            <a:pPr marR="599440" algn="just">
              <a:lnSpc>
                <a:spcPct val="107000"/>
              </a:lnSpc>
              <a:spcAft>
                <a:spcPts val="0"/>
              </a:spcAft>
            </a:pPr>
            <a:r>
              <a:rPr lang="tr-TR" sz="1200" b="1" dirty="0">
                <a:solidFill>
                  <a:srgbClr val="252525"/>
                </a:solidFill>
                <a:latin typeface="Calibri" panose="020F0502020204030204" pitchFamily="34" charset="0"/>
                <a:ea typeface="Arial" panose="020B0604020202020204" pitchFamily="34" charset="0"/>
                <a:cs typeface="Calibri" panose="020F0502020204030204" pitchFamily="34" charset="0"/>
              </a:rPr>
              <a:t>RAUMİR A.Ş. 			</a:t>
            </a:r>
            <a:r>
              <a:rPr lang="tr-TR" sz="1200" b="1" dirty="0">
                <a:solidFill>
                  <a:srgbClr val="252525"/>
                </a:solidFill>
                <a:latin typeface="Calibri" panose="020F0502020204030204" pitchFamily="34" charset="0"/>
                <a:ea typeface="Arial" panose="020B0604020202020204" pitchFamily="34" charset="0"/>
                <a:cs typeface="Calibri" panose="020F0502020204030204" pitchFamily="34" charset="0"/>
                <a:hlinkClick r:id="rId7"/>
              </a:rPr>
              <a:t>https://www.raumir.com/</a:t>
            </a:r>
            <a:endParaRPr lang="tr-TR" sz="1200" b="1" dirty="0">
              <a:solidFill>
                <a:srgbClr val="252525"/>
              </a:solidFill>
              <a:latin typeface="Calibri" panose="020F0502020204030204" pitchFamily="34" charset="0"/>
              <a:ea typeface="Arial" panose="020B0604020202020204" pitchFamily="34" charset="0"/>
              <a:cs typeface="Calibri" panose="020F0502020204030204" pitchFamily="34" charset="0"/>
            </a:endParaRPr>
          </a:p>
          <a:p>
            <a:pPr marR="599440" algn="just">
              <a:lnSpc>
                <a:spcPct val="107000"/>
              </a:lnSpc>
              <a:spcAft>
                <a:spcPts val="0"/>
              </a:spcAft>
            </a:pPr>
            <a:endParaRPr lang="tr-TR" sz="1200" dirty="0">
              <a:latin typeface="Calibri" panose="020F0502020204030204" pitchFamily="34" charset="0"/>
              <a:ea typeface="Arial" panose="020B0604020202020204" pitchFamily="34" charset="0"/>
              <a:cs typeface="Times New Roman" panose="02020603050405020304" pitchFamily="18" charset="0"/>
            </a:endParaRPr>
          </a:p>
          <a:p>
            <a:pPr marR="599440" algn="just">
              <a:lnSpc>
                <a:spcPct val="107000"/>
              </a:lnSpc>
              <a:spcAft>
                <a:spcPts val="0"/>
              </a:spcAft>
            </a:pPr>
            <a:r>
              <a:rPr lang="tr-TR" sz="1200" b="1" dirty="0">
                <a:solidFill>
                  <a:srgbClr val="252525"/>
                </a:solidFill>
                <a:effectLst/>
                <a:latin typeface="Calibri" panose="020F0502020204030204" pitchFamily="34" charset="0"/>
                <a:ea typeface="Arial" panose="020B0604020202020204" pitchFamily="34" charset="0"/>
                <a:cs typeface="Calibri" panose="020F0502020204030204" pitchFamily="34" charset="0"/>
              </a:rPr>
              <a:t> İş birliği ve koordinasyonunda gerçekleşecektir. </a:t>
            </a:r>
            <a:endParaRPr lang="tr-TR"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R="599440" algn="just">
              <a:lnSpc>
                <a:spcPct val="107000"/>
              </a:lnSpc>
              <a:spcAft>
                <a:spcPts val="0"/>
              </a:spcAft>
            </a:pPr>
            <a:r>
              <a:rPr lang="tr-TR" sz="1200" b="1" dirty="0">
                <a:solidFill>
                  <a:srgbClr val="252525"/>
                </a:solidFill>
                <a:effectLst/>
                <a:latin typeface="Calibri" panose="020F0502020204030204" pitchFamily="34" charset="0"/>
                <a:ea typeface="Arial" panose="020B0604020202020204" pitchFamily="34" charset="0"/>
                <a:cs typeface="Calibri" panose="020F0502020204030204" pitchFamily="34" charset="0"/>
              </a:rPr>
              <a:t>Bu yıl önceki yıllardan farklı ve özel olarak,  ülkemizin kuruluşunun yüzüncü yılı nedeni ile ülkemizde yetişen üstatları, dünyadan üstatları konuk ettiğimiz festivalimizde birlikte aynı sahnede konuk etmek istiyoruz. Bu sayede, artık dünya ölçeğinde tanınan bir festival ve organizasyon olan festivalimiz aracılığı ile ülkemizde yetişen üstatların, ilgili uluslararası alanlarda, görünür olmalarına katkıda bulunmayı hedeflemekteyiz. </a:t>
            </a:r>
            <a:endParaRPr lang="tr-TR"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R="599440" algn="just">
              <a:lnSpc>
                <a:spcPct val="107000"/>
              </a:lnSpc>
              <a:spcAft>
                <a:spcPts val="0"/>
              </a:spcAft>
            </a:pPr>
            <a:r>
              <a:rPr lang="tr-TR" sz="1200" b="1" dirty="0">
                <a:solidFill>
                  <a:srgbClr val="252525"/>
                </a:solidFill>
                <a:effectLst/>
                <a:latin typeface="Calibri" panose="020F0502020204030204" pitchFamily="34" charset="0"/>
                <a:ea typeface="Arial" panose="020B0604020202020204" pitchFamily="34" charset="0"/>
                <a:cs typeface="Calibri" panose="020F0502020204030204" pitchFamily="34" charset="0"/>
              </a:rPr>
              <a:t>Dernek olarak, Kültürlerarasılık bağlamında, kültürel iletişim gücü en yüksek olan, akordeon ailesinden çalgıların, cumhuriyetimizin ilk yıllarındaki gibi, müzik eğitiminin ve eğitim müziğinin içinde olması ve eğitim - öğretim programına yeniden kazandırılması yönünde hedef ve maçlarımız doğrultusunda çalışmalarımız devam etmektedir.  </a:t>
            </a:r>
            <a:endParaRPr lang="tr-TR"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Resim 6"/>
          <p:cNvPicPr>
            <a:picLocks noChangeAspect="1"/>
          </p:cNvPicPr>
          <p:nvPr/>
        </p:nvPicPr>
        <p:blipFill>
          <a:blip r:embed="rId8"/>
          <a:stretch>
            <a:fillRect/>
          </a:stretch>
        </p:blipFill>
        <p:spPr>
          <a:xfrm>
            <a:off x="10268429" y="5715139"/>
            <a:ext cx="1390008" cy="871804"/>
          </a:xfrm>
          <a:prstGeom prst="rect">
            <a:avLst/>
          </a:prstGeom>
        </p:spPr>
      </p:pic>
    </p:spTree>
    <p:extLst>
      <p:ext uri="{BB962C8B-B14F-4D97-AF65-F5344CB8AC3E}">
        <p14:creationId xmlns:p14="http://schemas.microsoft.com/office/powerpoint/2010/main" val="256781000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6411</TotalTime>
  <Words>3387</Words>
  <Application>Microsoft Office PowerPoint</Application>
  <PresentationFormat>Geniş ekran</PresentationFormat>
  <Paragraphs>348</Paragraphs>
  <Slides>15</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15</vt:i4>
      </vt:variant>
    </vt:vector>
  </HeadingPairs>
  <TitlesOfParts>
    <vt:vector size="22" baseType="lpstr">
      <vt:lpstr>Arial</vt:lpstr>
      <vt:lpstr>Arial Black</vt:lpstr>
      <vt:lpstr>Calibri</vt:lpstr>
      <vt:lpstr>Calibri Light</vt:lpstr>
      <vt:lpstr>Ebrima</vt:lpstr>
      <vt:lpstr>Symbol</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Cengiz BERKÜN</cp:lastModifiedBy>
  <cp:revision>60</cp:revision>
  <dcterms:created xsi:type="dcterms:W3CDTF">2023-06-30T04:51:31Z</dcterms:created>
  <dcterms:modified xsi:type="dcterms:W3CDTF">2023-07-10T20:57:22Z</dcterms:modified>
</cp:coreProperties>
</file>